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60"/>
  </p:notesMasterIdLst>
  <p:sldIdLst>
    <p:sldId id="256" r:id="rId20"/>
    <p:sldId id="257" r:id="rId21"/>
    <p:sldId id="258" r:id="rId22"/>
    <p:sldId id="259" r:id="rId23"/>
    <p:sldId id="260" r:id="rId24"/>
    <p:sldId id="284" r:id="rId25"/>
    <p:sldId id="286" r:id="rId26"/>
    <p:sldId id="262" r:id="rId27"/>
    <p:sldId id="261" r:id="rId28"/>
    <p:sldId id="293" r:id="rId29"/>
    <p:sldId id="264" r:id="rId30"/>
    <p:sldId id="287" r:id="rId31"/>
    <p:sldId id="291" r:id="rId32"/>
    <p:sldId id="263" r:id="rId33"/>
    <p:sldId id="294" r:id="rId34"/>
    <p:sldId id="265" r:id="rId35"/>
    <p:sldId id="288" r:id="rId36"/>
    <p:sldId id="290" r:id="rId37"/>
    <p:sldId id="289" r:id="rId38"/>
    <p:sldId id="266" r:id="rId39"/>
    <p:sldId id="267" r:id="rId40"/>
    <p:sldId id="268" r:id="rId41"/>
    <p:sldId id="295" r:id="rId42"/>
    <p:sldId id="271" r:id="rId43"/>
    <p:sldId id="269" r:id="rId44"/>
    <p:sldId id="270" r:id="rId45"/>
    <p:sldId id="272" r:id="rId46"/>
    <p:sldId id="273" r:id="rId47"/>
    <p:sldId id="274" r:id="rId48"/>
    <p:sldId id="275" r:id="rId49"/>
    <p:sldId id="276" r:id="rId50"/>
    <p:sldId id="285" r:id="rId51"/>
    <p:sldId id="292" r:id="rId52"/>
    <p:sldId id="277" r:id="rId53"/>
    <p:sldId id="278" r:id="rId54"/>
    <p:sldId id="279" r:id="rId55"/>
    <p:sldId id="280" r:id="rId56"/>
    <p:sldId id="281" r:id="rId57"/>
    <p:sldId id="282" r:id="rId58"/>
    <p:sldId id="283" r:id="rId59"/>
  </p:sldIdLst>
  <p:sldSz cx="13004800" cy="9753600"/>
  <p:notesSz cx="6858000" cy="9144000"/>
  <p:defaultTextStyle>
    <a:defPPr>
      <a:defRPr lang="en-US"/>
    </a:defPPr>
    <a:lvl1pPr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1pPr>
    <a:lvl2pPr marL="4572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2pPr>
    <a:lvl3pPr marL="9144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3pPr>
    <a:lvl4pPr marL="13716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4pPr>
    <a:lvl5pPr marL="1828800" algn="ctr" rtl="0" fontAlgn="base">
      <a:spcBef>
        <a:spcPct val="0"/>
      </a:spcBef>
      <a:spcAft>
        <a:spcPct val="0"/>
      </a:spcAft>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5pPr>
    <a:lvl6pPr marL="22860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6pPr>
    <a:lvl7pPr marL="27432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7pPr>
    <a:lvl8pPr marL="32004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8pPr>
    <a:lvl9pPr marL="3657600" algn="l" defTabSz="457200" rtl="0" eaLnBrk="1" latinLnBrk="0" hangingPunct="1">
      <a:defRPr sz="3200" kern="1200">
        <a:solidFill>
          <a:srgbClr val="4A7594"/>
        </a:solidFill>
        <a:latin typeface="Helvetica Neue Bold Condensed" charset="0"/>
        <a:ea typeface="ヒラギノ角ゴ ProN W6" charset="0"/>
        <a:cs typeface="ヒラギノ角ゴ ProN W6" charset="0"/>
        <a:sym typeface="Helvetica Neue Bold Condensed"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648"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31.xml"/><Relationship Id="rId51" Type="http://schemas.openxmlformats.org/officeDocument/2006/relationships/slide" Target="slides/slide32.xml"/><Relationship Id="rId52" Type="http://schemas.openxmlformats.org/officeDocument/2006/relationships/slide" Target="slides/slide33.xml"/><Relationship Id="rId53" Type="http://schemas.openxmlformats.org/officeDocument/2006/relationships/slide" Target="slides/slide34.xml"/><Relationship Id="rId54" Type="http://schemas.openxmlformats.org/officeDocument/2006/relationships/slide" Target="slides/slide35.xml"/><Relationship Id="rId55" Type="http://schemas.openxmlformats.org/officeDocument/2006/relationships/slide" Target="slides/slide36.xml"/><Relationship Id="rId56" Type="http://schemas.openxmlformats.org/officeDocument/2006/relationships/slide" Target="slides/slide37.xml"/><Relationship Id="rId57" Type="http://schemas.openxmlformats.org/officeDocument/2006/relationships/slide" Target="slides/slide38.xml"/><Relationship Id="rId58" Type="http://schemas.openxmlformats.org/officeDocument/2006/relationships/slide" Target="slides/slide39.xml"/><Relationship Id="rId59" Type="http://schemas.openxmlformats.org/officeDocument/2006/relationships/slide" Target="slides/slide40.xml"/><Relationship Id="rId40" Type="http://schemas.openxmlformats.org/officeDocument/2006/relationships/slide" Target="slides/slide21.xml"/><Relationship Id="rId41" Type="http://schemas.openxmlformats.org/officeDocument/2006/relationships/slide" Target="slides/slide22.xml"/><Relationship Id="rId42" Type="http://schemas.openxmlformats.org/officeDocument/2006/relationships/slide" Target="slides/slide23.xml"/><Relationship Id="rId43" Type="http://schemas.openxmlformats.org/officeDocument/2006/relationships/slide" Target="slides/slide24.xml"/><Relationship Id="rId44" Type="http://schemas.openxmlformats.org/officeDocument/2006/relationships/slide" Target="slides/slide25.xml"/><Relationship Id="rId45" Type="http://schemas.openxmlformats.org/officeDocument/2006/relationships/slide" Target="slides/slide26.xml"/><Relationship Id="rId46" Type="http://schemas.openxmlformats.org/officeDocument/2006/relationships/slide" Target="slides/slide27.xml"/><Relationship Id="rId47" Type="http://schemas.openxmlformats.org/officeDocument/2006/relationships/slide" Target="slides/slide28.xml"/><Relationship Id="rId48" Type="http://schemas.openxmlformats.org/officeDocument/2006/relationships/slide" Target="slides/slide29.xml"/><Relationship Id="rId49" Type="http://schemas.openxmlformats.org/officeDocument/2006/relationships/slide" Target="slides/slide3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37" Type="http://schemas.openxmlformats.org/officeDocument/2006/relationships/slide" Target="slides/slide18.xml"/><Relationship Id="rId38" Type="http://schemas.openxmlformats.org/officeDocument/2006/relationships/slide" Target="slides/slide19.xml"/><Relationship Id="rId39" Type="http://schemas.openxmlformats.org/officeDocument/2006/relationships/slide" Target="slides/slide20.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7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16234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Bold Condensed"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Helvetica Neue Bold Condensed"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Helvetica Neue Bold Condensed"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Helvetica Neue Bold Condensed"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Helvetica Neue Bold Condensed"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a:solidFill>
            <a:srgbClr val="FFFFFF"/>
          </a:solidFill>
          <a:ln/>
        </p:spPr>
      </p:sp>
      <p:sp>
        <p:nvSpPr>
          <p:cNvPr id="2560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You know this - you</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re doing it right now!</a:t>
            </a:r>
          </a:p>
          <a:p>
            <a:pPr eaLnBrk="1" hangingPunct="1">
              <a:defRPr/>
            </a:pPr>
            <a:r>
              <a:rPr lang="en-US" sz="2200" smtClean="0">
                <a:latin typeface="Lucida Grande" charset="0"/>
                <a:cs typeface="Lucida Grande" charset="0"/>
                <a:sym typeface="Lucida Grande" charset="0"/>
              </a:rPr>
              <a:t>* sitting down, not speaking, no one playing basketball, no one talking</a:t>
            </a:r>
          </a:p>
          <a:p>
            <a:pPr eaLnBrk="1" hangingPunct="1">
              <a:defRPr/>
            </a:pPr>
            <a:r>
              <a:rPr lang="en-US" sz="2200" smtClean="0">
                <a:latin typeface="Lucida Grande" charset="0"/>
                <a:cs typeface="Lucida Grande" charset="0"/>
                <a:sym typeface="Lucida Grande" charset="0"/>
              </a:rPr>
              <a:t>My self-rules - i</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m going to screw up and embarrass myself...</a:t>
            </a:r>
          </a:p>
          <a:p>
            <a:pPr eaLnBrk="1" hangingPunct="1">
              <a:defRPr/>
            </a:pPr>
            <a:endParaRPr lang="en-US" sz="2200" smtClean="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a:solidFill>
            <a:srgbClr val="FFFFFF"/>
          </a:solidFill>
          <a:ln/>
        </p:spPr>
      </p:sp>
      <p:sp>
        <p:nvSpPr>
          <p:cNvPr id="48130"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I am a hopeless therapist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a:solidFill>
            <a:srgbClr val="FFFFFF"/>
          </a:solidFill>
          <a:ln/>
        </p:spPr>
      </p:sp>
      <p:sp>
        <p:nvSpPr>
          <p:cNvPr id="53250"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Augment - make something greater by adding to it; to increase</a:t>
            </a:r>
          </a:p>
          <a:p>
            <a:pPr eaLnBrk="1" hangingPunct="1">
              <a:defRPr/>
            </a:pPr>
            <a:r>
              <a:rPr lang="en-US" sz="2200" smtClean="0">
                <a:latin typeface="Lucida Grande" charset="0"/>
                <a:cs typeface="Lucida Grande" charset="0"/>
                <a:sym typeface="Lucida Grande" charset="0"/>
              </a:rPr>
              <a:t>Highlight the importance of what we want to 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Rot="1" noChangeAspect="1" noChangeArrowheads="1"/>
          </p:cNvSpPr>
          <p:nvPr>
            <p:ph type="sldImg"/>
          </p:nvPr>
        </p:nvSpPr>
        <p:spPr>
          <a:solidFill>
            <a:srgbClr val="FFFFFF"/>
          </a:solidFill>
          <a:ln/>
        </p:spPr>
      </p:sp>
      <p:sp>
        <p:nvSpPr>
          <p:cNvPr id="55298"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more insensitivity - harder to direct consequences to affect behaviour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Rot="1" noChangeAspect="1" noChangeArrowheads="1"/>
          </p:cNvSpPr>
          <p:nvPr>
            <p:ph type="sldImg"/>
          </p:nvPr>
        </p:nvSpPr>
        <p:spPr>
          <a:solidFill>
            <a:srgbClr val="FFFFFF"/>
          </a:solidFill>
          <a:ln/>
        </p:spPr>
      </p:sp>
      <p:sp>
        <p:nvSpPr>
          <p:cNvPr id="69634"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Try and persuade but the person ain</a:t>
            </a:r>
            <a:r>
              <a:rPr lang="ja-JP" altLang="en-US" sz="2200" smtClean="0">
                <a:latin typeface="Arial"/>
                <a:cs typeface="Lucida Grande" charset="0"/>
                <a:sym typeface="Lucida Grande" charset="0"/>
              </a:rPr>
              <a:t>’</a:t>
            </a:r>
            <a:r>
              <a:rPr lang="en-US" sz="2200" smtClean="0">
                <a:latin typeface="Lucida Grande" charset="0"/>
                <a:cs typeface="Lucida Grande" charset="0"/>
                <a:sym typeface="Lucida Grande" charset="0"/>
              </a:rPr>
              <a:t>t listening!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a:solidFill>
            <a:srgbClr val="FFFFFF"/>
          </a:solidFill>
          <a:ln/>
        </p:spPr>
      </p:sp>
      <p:sp>
        <p:nvSpPr>
          <p:cNvPr id="27650"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AARR is provides the basic units of human language and cognition</a:t>
            </a:r>
          </a:p>
          <a:p>
            <a:pPr eaLnBrk="1" hangingPunct="1">
              <a:defRPr/>
            </a:pPr>
            <a:r>
              <a:rPr lang="en-US" sz="2200" smtClean="0">
                <a:latin typeface="Lucida Grande" charset="0"/>
                <a:cs typeface="Lucida Grande" charset="0"/>
                <a:sym typeface="Lucida Grande" charset="0"/>
              </a:rPr>
              <a:t>AA re in some contexts this response is under the control of cues based on social whim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a:solidFill>
            <a:srgbClr val="FFFFFF"/>
          </a:solidFill>
          <a:ln/>
        </p:spPr>
      </p:sp>
      <p:sp>
        <p:nvSpPr>
          <p:cNvPr id="29698"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rule following depends on these things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a:solidFill>
            <a:srgbClr val="FFFFFF"/>
          </a:solidFill>
          <a:ln/>
        </p:spPr>
      </p:sp>
      <p:sp>
        <p:nvSpPr>
          <p:cNvPr id="34818"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Could also be a group - government rules, rules in this room, belonging to a particular group of people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a:solidFill>
            <a:srgbClr val="FFFFFF"/>
          </a:solidFill>
          <a:ln/>
        </p:spPr>
      </p:sp>
      <p:sp>
        <p:nvSpPr>
          <p:cNvPr id="36866"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bloked - e.g. going to museum cos thats what intellectuals do, without actually enjoying the experience.</a:t>
            </a:r>
          </a:p>
          <a:p>
            <a:pPr eaLnBrk="1" hangingPunct="1">
              <a:defRPr/>
            </a:pPr>
            <a:r>
              <a:rPr lang="en-US" sz="2200" smtClean="0">
                <a:latin typeface="Lucida Grande" charset="0"/>
                <a:cs typeface="Lucida Grande" charset="0"/>
                <a:sym typeface="Lucida Grande" charset="0"/>
              </a:rPr>
              <a:t>With generalised pliance, the path to tracking is hindered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solidFill>
            <a:srgbClr val="FFFFFF"/>
          </a:solidFill>
          <a:ln/>
        </p:spPr>
      </p:sp>
      <p:sp>
        <p:nvSpPr>
          <p:cNvPr id="38914"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Who here provides rules to their clients? (everyone should put up their hand)</a:t>
            </a:r>
          </a:p>
          <a:p>
            <a:pPr eaLnBrk="1" hangingPunct="1">
              <a:defRPr/>
            </a:pPr>
            <a:endParaRPr lang="en-US" sz="2200" smtClean="0">
              <a:latin typeface="Lucida Grande" charset="0"/>
              <a:cs typeface="Lucida Grande" charset="0"/>
              <a:sym typeface="Lucida Grande" charset="0"/>
            </a:endParaRPr>
          </a:p>
          <a:p>
            <a:pPr eaLnBrk="1" hangingPunct="1">
              <a:defRPr/>
            </a:pPr>
            <a:r>
              <a:rPr lang="en-US" sz="2200" smtClean="0">
                <a:latin typeface="Lucida Grande" charset="0"/>
                <a:cs typeface="Lucida Grande" charset="0"/>
                <a:sym typeface="Lucida Grande" charset="0"/>
              </a:rPr>
              <a:t>What rules do you have for yourself in session? </a:t>
            </a:r>
          </a:p>
          <a:p>
            <a:pPr eaLnBrk="1" hangingPunct="1">
              <a:defRPr/>
            </a:pPr>
            <a:endParaRPr lang="en-US" sz="2200" smtClean="0">
              <a:latin typeface="Lucida Grande" charset="0"/>
              <a:cs typeface="Lucida Grande" charset="0"/>
              <a:sym typeface="Lucida Grande" charset="0"/>
            </a:endParaRPr>
          </a:p>
          <a:p>
            <a:pPr eaLnBrk="1" hangingPunct="1">
              <a:defRPr/>
            </a:pPr>
            <a:r>
              <a:rPr lang="en-US" sz="2200" smtClean="0">
                <a:latin typeface="Lucida Grande" charset="0"/>
                <a:cs typeface="Lucida Grande" charset="0"/>
                <a:sym typeface="Lucida Grande" charset="0"/>
              </a:rPr>
              <a:t>What would happen to a client who simply followed the rules you provided blindingly?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a:solidFill>
            <a:srgbClr val="FFFFFF"/>
          </a:solidFill>
          <a:ln/>
        </p:spPr>
      </p:sp>
      <p:sp>
        <p:nvSpPr>
          <p:cNvPr id="41986"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Pliance sets the stage for tracking in child development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a:solidFill>
            <a:srgbClr val="FFFFFF"/>
          </a:solidFill>
          <a:ln/>
        </p:spPr>
      </p:sp>
      <p:sp>
        <p:nvSpPr>
          <p:cNvPr id="44034"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Could also be a group - government rules, rules in this room, belonging to a particular group of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a:solidFill>
            <a:srgbClr val="FFFFFF"/>
          </a:solidFill>
          <a:ln/>
        </p:spPr>
      </p:sp>
      <p:sp>
        <p:nvSpPr>
          <p:cNvPr id="4608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Track is inaccurate - rule-following does not lead to the specified consequence</a:t>
            </a:r>
          </a:p>
          <a:p>
            <a:pPr eaLnBrk="1" hangingPunct="1">
              <a:defRPr/>
            </a:pPr>
            <a:r>
              <a:rPr lang="en-US" sz="2200" smtClean="0">
                <a:latin typeface="Lucida Grande" charset="0"/>
                <a:cs typeface="Lucida Grande" charset="0"/>
                <a:sym typeface="Lucida Grande" charset="0"/>
              </a:rPr>
              <a:t>e.g. quitting smoking does not involve any discomfort</a:t>
            </a:r>
          </a:p>
          <a:p>
            <a:pPr eaLnBrk="1" hangingPunct="1">
              <a:defRPr/>
            </a:pPr>
            <a:r>
              <a:rPr lang="en-US" sz="2200" smtClean="0">
                <a:latin typeface="Lucida Grande" charset="0"/>
                <a:cs typeface="Lucida Grande" charset="0"/>
                <a:sym typeface="Lucida Grande" charset="0"/>
              </a:rPr>
              <a:t>Effective tracking in the short run may not be helpful in the long run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329338694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195346455"/>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119245163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41363330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22646253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66294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93726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257815891"/>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2024671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69248061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936209"/>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72917481"/>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425578018"/>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36652468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5245100"/>
            <a:ext cx="2635250" cy="42291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422400" y="5245100"/>
            <a:ext cx="7753350" cy="42291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370065399"/>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14043671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2191487686"/>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53573464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16528370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0414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37846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57782795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57586657"/>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99946915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211478"/>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43048936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6360084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2365739063"/>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234136926"/>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66336697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788176510"/>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99617648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9721371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041400" y="4876800"/>
            <a:ext cx="25908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3784600" y="4876800"/>
            <a:ext cx="25908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061392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120037779"/>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2373467454"/>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89061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20381211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604365121"/>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97710004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81749628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1900" y="2019300"/>
            <a:ext cx="1333500" cy="57150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041400" y="2019300"/>
            <a:ext cx="3848100" cy="57150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92288315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402701582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60152792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87654784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78849536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642174389"/>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216803631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1023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028034932"/>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881750886"/>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968625095"/>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68349122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593975362"/>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4130735270"/>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5716837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53833874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327503195"/>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909323891"/>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409038492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20587158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92143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050270867"/>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676500678"/>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77179536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287412781"/>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3156197595"/>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164868040"/>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424632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7022509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86691702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059583911"/>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2442812073"/>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4063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252546203"/>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92728991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699250438"/>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573068671"/>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329715093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089987710"/>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48094902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42265701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Tree>
    <p:extLst>
      <p:ext uri="{BB962C8B-B14F-4D97-AF65-F5344CB8AC3E}">
        <p14:creationId xmlns:p14="http://schemas.microsoft.com/office/powerpoint/2010/main" val="3483001016"/>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444096147"/>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70681819"/>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66832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768931509"/>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956988756"/>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68603831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671753213"/>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1941107806"/>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23818098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3691951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59705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4224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9215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95705703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335238953"/>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2304844920"/>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5158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397125298"/>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933021331"/>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035182009"/>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6750" y="7099300"/>
            <a:ext cx="2711450" cy="17653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422400" y="7099300"/>
            <a:ext cx="7981950" cy="17653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216714204"/>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217582167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77927323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05692819"/>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01425802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4224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921500" y="8115300"/>
            <a:ext cx="5346700" cy="74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619155984"/>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51699769"/>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593970389"/>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63025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019961846"/>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603642044"/>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716610556"/>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6750" y="7099300"/>
            <a:ext cx="2711450" cy="17653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422400" y="7099300"/>
            <a:ext cx="7981950" cy="17653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315543745"/>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231421256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84863702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029522076"/>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429455563"/>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67803120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198686354"/>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926300423"/>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416483651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4918"/>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536681714"/>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69737277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502736117"/>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9335855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09224909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51476749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414513269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78079333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37774388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0414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9903641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38300886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313076468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59367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85504806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02609023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89615322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69756217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5101030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209774127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8273167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27989181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0414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3784600" y="2768600"/>
            <a:ext cx="2590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98065136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39748799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309001507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422400" y="7861300"/>
            <a:ext cx="5194300" cy="161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769100" y="7861300"/>
            <a:ext cx="5194300" cy="161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87732050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54901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54633617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86862857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27958109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95438376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16256442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30880600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65598714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81536379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11185344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161548918"/>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93495078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11216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7198505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24283585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039993198"/>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02294075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345889548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28258662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94454696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10414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2768600"/>
            <a:ext cx="5384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71974388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557217522"/>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13656588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412973526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746607"/>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6328836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76747093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6742746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2900" y="254000"/>
            <a:ext cx="2730500" cy="82296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1041400" y="254000"/>
            <a:ext cx="80391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5562064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363214074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090886140"/>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8698086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9420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683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5867400" y="9017000"/>
            <a:ext cx="53467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20665530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892764593"/>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250381102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10657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906580806"/>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31172194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72914679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50" y="8369300"/>
            <a:ext cx="2711450" cy="1079500"/>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368300" y="8369300"/>
            <a:ext cx="7981950" cy="10795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02981378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149068101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84825225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237041924"/>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196049226"/>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4257114382"/>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707016363"/>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543490603"/>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9035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177338192"/>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07035702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80259719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2682553748"/>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Tree>
    <p:extLst>
      <p:ext uri="{BB962C8B-B14F-4D97-AF65-F5344CB8AC3E}">
        <p14:creationId xmlns:p14="http://schemas.microsoft.com/office/powerpoint/2010/main" val="102107620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Bold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307089884"/>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43649486"/>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80193819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
        <p:nvSpPr>
          <p:cNvPr id="3" name="Content Placeholder 2"/>
          <p:cNvSpPr>
            <a:spLocks noGrp="1"/>
          </p:cNvSpPr>
          <p:nvPr>
            <p:ph sz="half" idx="1"/>
          </p:nvPr>
        </p:nvSpPr>
        <p:spPr>
          <a:xfrm>
            <a:off x="1041400" y="1473200"/>
            <a:ext cx="5384800" cy="680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6578600" y="1473200"/>
            <a:ext cx="5384800" cy="680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343564269"/>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9919746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Tree>
    <p:extLst>
      <p:ext uri="{BB962C8B-B14F-4D97-AF65-F5344CB8AC3E}">
        <p14:creationId xmlns:p14="http://schemas.microsoft.com/office/powerpoint/2010/main" val="1268957173"/>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95445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37856596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44534077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380257122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889875"/>
          </a:xfrm>
          <a:prstGeom prst="rect">
            <a:avLst/>
          </a:prstGeo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650875" y="390525"/>
            <a:ext cx="8624888" cy="788987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00507290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2.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2.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2.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2.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422400" y="5245100"/>
            <a:ext cx="105410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
        <p:nvSpPr>
          <p:cNvPr id="1027" name="Rectangle 3"/>
          <p:cNvSpPr>
            <a:spLocks noGrp="1" noChangeArrowheads="1"/>
          </p:cNvSpPr>
          <p:nvPr>
            <p:ph type="body" idx="1"/>
          </p:nvPr>
        </p:nvSpPr>
        <p:spPr bwMode="auto">
          <a:xfrm>
            <a:off x="1422400" y="7861300"/>
            <a:ext cx="105410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xmlns:p14="http://schemas.microsoft.com/office/powerpoint/2010/main"/>
  <p:txStyles>
    <p:titleStyle>
      <a:lvl1pPr algn="l" rtl="0" eaLnBrk="0" fontAlgn="base" hangingPunct="0">
        <a:spcBef>
          <a:spcPct val="0"/>
        </a:spcBef>
        <a:spcAft>
          <a:spcPct val="0"/>
        </a:spcAft>
        <a:defRPr sz="76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10243" name="Rectangle 3"/>
          <p:cNvSpPr>
            <a:spLocks noGrp="1" noChangeArrowheads="1"/>
          </p:cNvSpPr>
          <p:nvPr>
            <p:ph type="body" idx="1"/>
          </p:nvPr>
        </p:nvSpPr>
        <p:spPr bwMode="auto">
          <a:xfrm>
            <a:off x="6629400" y="2768600"/>
            <a:ext cx="5334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11267" name="Rectangle 3"/>
          <p:cNvSpPr>
            <a:spLocks noGrp="1" noChangeArrowheads="1"/>
          </p:cNvSpPr>
          <p:nvPr>
            <p:ph type="body" idx="1"/>
          </p:nvPr>
        </p:nvSpPr>
        <p:spPr bwMode="auto">
          <a:xfrm>
            <a:off x="1041400" y="2768600"/>
            <a:ext cx="5334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019300"/>
            <a:ext cx="5334000" cy="287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
        <p:nvSpPr>
          <p:cNvPr id="12291" name="Rectangle 3"/>
          <p:cNvSpPr>
            <a:spLocks noGrp="1" noChangeArrowheads="1"/>
          </p:cNvSpPr>
          <p:nvPr>
            <p:ph type="body" idx="1"/>
          </p:nvPr>
        </p:nvSpPr>
        <p:spPr bwMode="auto">
          <a:xfrm>
            <a:off x="1041400" y="4876800"/>
            <a:ext cx="5334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p:txStyles>
    <p:titleStyle>
      <a:lvl1pPr algn="l" rtl="0" eaLnBrk="0" fontAlgn="base" hangingPunct="0">
        <a:lnSpc>
          <a:spcPct val="90000"/>
        </a:lnSpc>
        <a:spcBef>
          <a:spcPct val="0"/>
        </a:spcBef>
        <a:spcAft>
          <a:spcPct val="0"/>
        </a:spcAft>
        <a:defRPr sz="7800">
          <a:solidFill>
            <a:srgbClr val="D5D4D6"/>
          </a:solidFill>
          <a:latin typeface="+mj-lt"/>
          <a:ea typeface="+mj-ea"/>
          <a:cs typeface="+mj-cs"/>
          <a:sym typeface="Helvetica Neue Bold Condensed" charset="0"/>
        </a:defRPr>
      </a:lvl1pPr>
      <a:lvl2pPr algn="l" rtl="0" eaLnBrk="0" fontAlgn="base" hangingPunct="0">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lnSpc>
          <a:spcPct val="90000"/>
        </a:lnSpc>
        <a:spcBef>
          <a:spcPct val="0"/>
        </a:spcBef>
        <a:spcAft>
          <a:spcPct val="0"/>
        </a:spcAft>
        <a:defRPr sz="78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lnSpc>
          <a:spcPct val="110000"/>
        </a:lnSpc>
        <a:spcBef>
          <a:spcPct val="0"/>
        </a:spcBef>
        <a:spcAft>
          <a:spcPct val="0"/>
        </a:spcAft>
        <a:defRPr sz="3600">
          <a:solidFill>
            <a:srgbClr val="5483A6"/>
          </a:solidFill>
          <a:latin typeface="+mn-lt"/>
          <a:ea typeface="+mn-ea"/>
          <a:cs typeface="+mn-cs"/>
          <a:sym typeface="Helvetica Neue Bold Condensed" charset="0"/>
        </a:defRPr>
      </a:lvl1pPr>
      <a:lvl2pPr marL="742950" indent="-285750" algn="l" rtl="0" eaLnBrk="0" fontAlgn="base" hangingPunct="0">
        <a:lnSpc>
          <a:spcPct val="110000"/>
        </a:lnSpc>
        <a:spcBef>
          <a:spcPct val="0"/>
        </a:spcBef>
        <a:spcAft>
          <a:spcPct val="0"/>
        </a:spcAft>
        <a:defRPr sz="3600">
          <a:solidFill>
            <a:srgbClr val="5483A6"/>
          </a:solidFill>
          <a:latin typeface="+mn-lt"/>
          <a:ea typeface="+mn-ea"/>
          <a:cs typeface="+mn-cs"/>
          <a:sym typeface="Helvetica Neue Bold Condensed" charset="0"/>
        </a:defRPr>
      </a:lvl2pPr>
      <a:lvl3pPr marL="1143000" indent="-228600" algn="l" rtl="0" eaLnBrk="0" fontAlgn="base" hangingPunct="0">
        <a:lnSpc>
          <a:spcPct val="110000"/>
        </a:lnSpc>
        <a:spcBef>
          <a:spcPct val="0"/>
        </a:spcBef>
        <a:spcAft>
          <a:spcPct val="0"/>
        </a:spcAft>
        <a:defRPr sz="3600">
          <a:solidFill>
            <a:srgbClr val="5483A6"/>
          </a:solidFill>
          <a:latin typeface="+mn-lt"/>
          <a:ea typeface="+mn-ea"/>
          <a:cs typeface="+mn-cs"/>
          <a:sym typeface="Helvetica Neue Bold Condensed" charset="0"/>
        </a:defRPr>
      </a:lvl3pPr>
      <a:lvl4pPr marL="1600200" indent="-228600" algn="l" rtl="0" eaLnBrk="0" fontAlgn="base" hangingPunct="0">
        <a:lnSpc>
          <a:spcPct val="110000"/>
        </a:lnSpc>
        <a:spcBef>
          <a:spcPct val="0"/>
        </a:spcBef>
        <a:spcAft>
          <a:spcPct val="0"/>
        </a:spcAft>
        <a:defRPr sz="3600">
          <a:solidFill>
            <a:srgbClr val="5483A6"/>
          </a:solidFill>
          <a:latin typeface="+mn-lt"/>
          <a:ea typeface="+mn-ea"/>
          <a:cs typeface="+mn-cs"/>
          <a:sym typeface="Helvetica Neue Bold Condensed" charset="0"/>
        </a:defRPr>
      </a:lvl4pPr>
      <a:lvl5pPr marL="2057400" indent="-228600" algn="l" rtl="0" eaLnBrk="0" fontAlgn="base" hangingPunct="0">
        <a:lnSpc>
          <a:spcPct val="110000"/>
        </a:lnSpc>
        <a:spcBef>
          <a:spcPct val="0"/>
        </a:spcBef>
        <a:spcAft>
          <a:spcPct val="0"/>
        </a:spcAft>
        <a:defRPr sz="3600">
          <a:solidFill>
            <a:srgbClr val="5483A6"/>
          </a:solidFill>
          <a:latin typeface="+mn-lt"/>
          <a:ea typeface="+mn-ea"/>
          <a:cs typeface="+mn-cs"/>
          <a:sym typeface="Helvetica Neue Bold Condensed" charset="0"/>
        </a:defRPr>
      </a:lvl5pPr>
      <a:lvl6pPr marL="4572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6pPr>
      <a:lvl7pPr marL="9144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7pPr>
      <a:lvl8pPr marL="13716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8pPr>
      <a:lvl9pPr marL="1828800" algn="l" rtl="0" fontAlgn="base">
        <a:lnSpc>
          <a:spcPct val="110000"/>
        </a:lnSpc>
        <a:spcBef>
          <a:spcPct val="0"/>
        </a:spcBef>
        <a:spcAft>
          <a:spcPct val="0"/>
        </a:spcAft>
        <a:defRPr sz="36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13315" name="Line 2"/>
          <p:cNvSpPr>
            <a:spLocks noChangeShapeType="1"/>
          </p:cNvSpPr>
          <p:nvPr/>
        </p:nvSpPr>
        <p:spPr bwMode="auto">
          <a:xfrm>
            <a:off x="277813" y="83566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3316"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xmlns:p14="http://schemas.microsoft.com/office/powerpoint/2010/main"/>
  <p:txStyles>
    <p:titleStyle>
      <a:lvl1pPr algn="l" rtl="0" eaLnBrk="0" fontAlgn="base" hangingPunct="0">
        <a:spcBef>
          <a:spcPct val="0"/>
        </a:spcBef>
        <a:spcAft>
          <a:spcPct val="0"/>
        </a:spcAft>
        <a:defRPr sz="42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14339" name="Line 2"/>
          <p:cNvSpPr>
            <a:spLocks noChangeShapeType="1"/>
          </p:cNvSpPr>
          <p:nvPr/>
        </p:nvSpPr>
        <p:spPr bwMode="auto">
          <a:xfrm>
            <a:off x="277813" y="83566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4340"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xmlns:p14="http://schemas.microsoft.com/office/powerpoint/2010/main"/>
  <p:txStyles>
    <p:titleStyle>
      <a:lvl1pPr algn="l" rtl="0" eaLnBrk="0" fontAlgn="base" hangingPunct="0">
        <a:spcBef>
          <a:spcPct val="0"/>
        </a:spcBef>
        <a:spcAft>
          <a:spcPct val="0"/>
        </a:spcAft>
        <a:defRPr sz="42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362"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763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320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653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209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67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124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81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4038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16387" name="Line 2"/>
          <p:cNvSpPr>
            <a:spLocks noChangeShapeType="1"/>
          </p:cNvSpPr>
          <p:nvPr/>
        </p:nvSpPr>
        <p:spPr bwMode="auto">
          <a:xfrm>
            <a:off x="277813" y="83566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6388"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xmlns:p14="http://schemas.microsoft.com/office/powerpoint/2010/main"/>
  <p:txStyles>
    <p:titleStyle>
      <a:lvl1pPr algn="l" rtl="0" eaLnBrk="0" fontAlgn="base" hangingPunct="0">
        <a:spcBef>
          <a:spcPct val="0"/>
        </a:spcBef>
        <a:spcAft>
          <a:spcPct val="0"/>
        </a:spcAft>
        <a:defRPr sz="42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bwMode="auto">
          <a:xfrm>
            <a:off x="1422400" y="8115300"/>
            <a:ext cx="108458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7411" name="Rectangle 2"/>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17412" name="Line 3"/>
          <p:cNvSpPr>
            <a:spLocks noChangeShapeType="1"/>
          </p:cNvSpPr>
          <p:nvPr/>
        </p:nvSpPr>
        <p:spPr bwMode="auto">
          <a:xfrm>
            <a:off x="277813" y="89154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17413" name="Line 4"/>
          <p:cNvSpPr>
            <a:spLocks noChangeShapeType="1"/>
          </p:cNvSpPr>
          <p:nvPr/>
        </p:nvSpPr>
        <p:spPr bwMode="auto">
          <a:xfrm flipH="1">
            <a:off x="5256213" y="8902700"/>
            <a:ext cx="0" cy="59690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17414" name="Line 5"/>
          <p:cNvSpPr>
            <a:spLocks noChangeShapeType="1"/>
          </p:cNvSpPr>
          <p:nvPr/>
        </p:nvSpPr>
        <p:spPr bwMode="auto">
          <a:xfrm>
            <a:off x="277813" y="71882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6"/>
          <p:cNvSpPr>
            <a:spLocks noGrp="1" noChangeArrowheads="1"/>
          </p:cNvSpPr>
          <p:nvPr>
            <p:ph type="title"/>
          </p:nvPr>
        </p:nvSpPr>
        <p:spPr bwMode="auto">
          <a:xfrm>
            <a:off x="1422400" y="7099300"/>
            <a:ext cx="1084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xmlns:p14="http://schemas.microsoft.com/office/powerpoint/2010/main"/>
  <p:txStyles>
    <p:titleStyle>
      <a:lvl1pPr algn="l" rtl="0" eaLnBrk="0" fontAlgn="base" hangingPunct="0">
        <a:spcBef>
          <a:spcPct val="0"/>
        </a:spcBef>
        <a:spcAft>
          <a:spcPct val="0"/>
        </a:spcAft>
        <a:defRPr sz="74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5pPr>
      <a:lvl6pPr marL="457200" algn="l" rtl="0" fontAlgn="base">
        <a:spcBef>
          <a:spcPct val="0"/>
        </a:spcBef>
        <a:spcAft>
          <a:spcPct val="0"/>
        </a:spcAft>
        <a:defRPr sz="4600">
          <a:solidFill>
            <a:srgbClr val="D5D4D6"/>
          </a:solidFill>
          <a:latin typeface="+mn-lt"/>
          <a:ea typeface="+mn-ea"/>
          <a:cs typeface="+mn-cs"/>
          <a:sym typeface="Helvetica Neue Bold Condensed" charset="0"/>
        </a:defRPr>
      </a:lvl6pPr>
      <a:lvl7pPr marL="914400" algn="l" rtl="0" fontAlgn="base">
        <a:spcBef>
          <a:spcPct val="0"/>
        </a:spcBef>
        <a:spcAft>
          <a:spcPct val="0"/>
        </a:spcAft>
        <a:defRPr sz="4600">
          <a:solidFill>
            <a:srgbClr val="D5D4D6"/>
          </a:solidFill>
          <a:latin typeface="+mn-lt"/>
          <a:ea typeface="+mn-ea"/>
          <a:cs typeface="+mn-cs"/>
          <a:sym typeface="Helvetica Neue Bold Condensed" charset="0"/>
        </a:defRPr>
      </a:lvl7pPr>
      <a:lvl8pPr marL="1371600" algn="l" rtl="0" fontAlgn="base">
        <a:spcBef>
          <a:spcPct val="0"/>
        </a:spcBef>
        <a:spcAft>
          <a:spcPct val="0"/>
        </a:spcAft>
        <a:defRPr sz="4600">
          <a:solidFill>
            <a:srgbClr val="D5D4D6"/>
          </a:solidFill>
          <a:latin typeface="+mn-lt"/>
          <a:ea typeface="+mn-ea"/>
          <a:cs typeface="+mn-cs"/>
          <a:sym typeface="Helvetica Neue Bold Condensed" charset="0"/>
        </a:defRPr>
      </a:lvl8pPr>
      <a:lvl9pPr marL="1828800" algn="l" rtl="0" fontAlgn="base">
        <a:spcBef>
          <a:spcPct val="0"/>
        </a:spcBef>
        <a:spcAft>
          <a:spcPct val="0"/>
        </a:spcAft>
        <a:defRPr sz="4600">
          <a:solidFill>
            <a:srgbClr val="D5D4D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bwMode="auto">
          <a:xfrm>
            <a:off x="1422400" y="8115300"/>
            <a:ext cx="108458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8435" name="Rectangle 2"/>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18436" name="Line 3"/>
          <p:cNvSpPr>
            <a:spLocks noChangeShapeType="1"/>
          </p:cNvSpPr>
          <p:nvPr/>
        </p:nvSpPr>
        <p:spPr bwMode="auto">
          <a:xfrm>
            <a:off x="277813" y="89154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18437" name="Line 4"/>
          <p:cNvSpPr>
            <a:spLocks noChangeShapeType="1"/>
          </p:cNvSpPr>
          <p:nvPr/>
        </p:nvSpPr>
        <p:spPr bwMode="auto">
          <a:xfrm flipH="1">
            <a:off x="5256213" y="8902700"/>
            <a:ext cx="0" cy="59690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18438" name="Line 5"/>
          <p:cNvSpPr>
            <a:spLocks noChangeShapeType="1"/>
          </p:cNvSpPr>
          <p:nvPr/>
        </p:nvSpPr>
        <p:spPr bwMode="auto">
          <a:xfrm>
            <a:off x="277813" y="71882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6"/>
          <p:cNvSpPr>
            <a:spLocks noGrp="1" noChangeArrowheads="1"/>
          </p:cNvSpPr>
          <p:nvPr>
            <p:ph type="title"/>
          </p:nvPr>
        </p:nvSpPr>
        <p:spPr bwMode="auto">
          <a:xfrm>
            <a:off x="1422400" y="7099300"/>
            <a:ext cx="1084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xmlns:p14="http://schemas.microsoft.com/office/powerpoint/2010/main"/>
  <p:txStyles>
    <p:titleStyle>
      <a:lvl1pPr algn="l" rtl="0" eaLnBrk="0" fontAlgn="base" hangingPunct="0">
        <a:spcBef>
          <a:spcPct val="0"/>
        </a:spcBef>
        <a:spcAft>
          <a:spcPct val="0"/>
        </a:spcAft>
        <a:defRPr sz="74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4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4600">
          <a:solidFill>
            <a:srgbClr val="D5D4D6"/>
          </a:solidFill>
          <a:latin typeface="+mn-lt"/>
          <a:ea typeface="+mn-ea"/>
          <a:cs typeface="+mn-cs"/>
          <a:sym typeface="Helvetica Neue Bold Condensed" charset="0"/>
        </a:defRPr>
      </a:lvl5pPr>
      <a:lvl6pPr marL="457200" algn="l" rtl="0" fontAlgn="base">
        <a:spcBef>
          <a:spcPct val="0"/>
        </a:spcBef>
        <a:spcAft>
          <a:spcPct val="0"/>
        </a:spcAft>
        <a:defRPr sz="4600">
          <a:solidFill>
            <a:srgbClr val="D5D4D6"/>
          </a:solidFill>
          <a:latin typeface="+mn-lt"/>
          <a:ea typeface="+mn-ea"/>
          <a:cs typeface="+mn-cs"/>
          <a:sym typeface="Helvetica Neue Bold Condensed" charset="0"/>
        </a:defRPr>
      </a:lvl6pPr>
      <a:lvl7pPr marL="914400" algn="l" rtl="0" fontAlgn="base">
        <a:spcBef>
          <a:spcPct val="0"/>
        </a:spcBef>
        <a:spcAft>
          <a:spcPct val="0"/>
        </a:spcAft>
        <a:defRPr sz="4600">
          <a:solidFill>
            <a:srgbClr val="D5D4D6"/>
          </a:solidFill>
          <a:latin typeface="+mn-lt"/>
          <a:ea typeface="+mn-ea"/>
          <a:cs typeface="+mn-cs"/>
          <a:sym typeface="Helvetica Neue Bold Condensed" charset="0"/>
        </a:defRPr>
      </a:lvl7pPr>
      <a:lvl8pPr marL="1371600" algn="l" rtl="0" fontAlgn="base">
        <a:spcBef>
          <a:spcPct val="0"/>
        </a:spcBef>
        <a:spcAft>
          <a:spcPct val="0"/>
        </a:spcAft>
        <a:defRPr sz="4600">
          <a:solidFill>
            <a:srgbClr val="D5D4D6"/>
          </a:solidFill>
          <a:latin typeface="+mn-lt"/>
          <a:ea typeface="+mn-ea"/>
          <a:cs typeface="+mn-cs"/>
          <a:sym typeface="Helvetica Neue Bold Condensed" charset="0"/>
        </a:defRPr>
      </a:lvl8pPr>
      <a:lvl9pPr marL="1828800" algn="l" rtl="0" fontAlgn="base">
        <a:spcBef>
          <a:spcPct val="0"/>
        </a:spcBef>
        <a:spcAft>
          <a:spcPct val="0"/>
        </a:spcAft>
        <a:defRPr sz="4600">
          <a:solidFill>
            <a:srgbClr val="D5D4D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8"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19459" name="Line 2"/>
          <p:cNvSpPr>
            <a:spLocks noChangeShapeType="1"/>
          </p:cNvSpPr>
          <p:nvPr/>
        </p:nvSpPr>
        <p:spPr bwMode="auto">
          <a:xfrm>
            <a:off x="277813" y="83566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19460"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xmlns:p14="http://schemas.microsoft.com/office/powerpoint/2010/main"/>
  <p:txStyles>
    <p:titleStyle>
      <a:lvl1pPr algn="l" rtl="0" eaLnBrk="0" fontAlgn="base" hangingPunct="0">
        <a:spcBef>
          <a:spcPct val="0"/>
        </a:spcBef>
        <a:spcAft>
          <a:spcPct val="0"/>
        </a:spcAft>
        <a:defRPr sz="42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5pPr>
      <a:lvl6pPr marL="457200" algn="l" rtl="0" fontAlgn="base">
        <a:spcBef>
          <a:spcPct val="0"/>
        </a:spcBef>
        <a:spcAft>
          <a:spcPct val="0"/>
        </a:spcAft>
        <a:defRPr sz="2400">
          <a:solidFill>
            <a:srgbClr val="5483A6"/>
          </a:solidFill>
          <a:latin typeface="+mn-lt"/>
          <a:ea typeface="+mn-ea"/>
          <a:cs typeface="+mn-cs"/>
          <a:sym typeface="Helvetica Neue Bold Condensed" charset="0"/>
        </a:defRPr>
      </a:lvl6pPr>
      <a:lvl7pPr marL="914400" algn="l" rtl="0" fontAlgn="base">
        <a:spcBef>
          <a:spcPct val="0"/>
        </a:spcBef>
        <a:spcAft>
          <a:spcPct val="0"/>
        </a:spcAft>
        <a:defRPr sz="24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24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24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xmlns:p14="http://schemas.microsoft.com/office/powerpoint/2010/main"/>
  <p:txStyles>
    <p:titleStyle>
      <a:lvl1pPr marL="407988" indent="-4079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65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322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79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236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763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320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653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209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67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124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81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4038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3075" name="Rectangle 3"/>
          <p:cNvSpPr>
            <a:spLocks noGrp="1" noChangeArrowheads="1"/>
          </p:cNvSpPr>
          <p:nvPr>
            <p:ph type="body" idx="1"/>
          </p:nvPr>
        </p:nvSpPr>
        <p:spPr bwMode="auto">
          <a:xfrm>
            <a:off x="1041400" y="2768600"/>
            <a:ext cx="10922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4099" name="Rectangle 3"/>
          <p:cNvSpPr>
            <a:spLocks noGrp="1" noChangeArrowheads="1"/>
          </p:cNvSpPr>
          <p:nvPr>
            <p:ph type="body" idx="1"/>
          </p:nvPr>
        </p:nvSpPr>
        <p:spPr bwMode="auto">
          <a:xfrm>
            <a:off x="1041400" y="2768600"/>
            <a:ext cx="5334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422400" y="3568700"/>
            <a:ext cx="105410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xmlns:p14="http://schemas.microsoft.com/office/powerpoint/2010/main"/>
  <p:txStyles>
    <p:titleStyle>
      <a:lvl1pPr algn="l" rtl="0" eaLnBrk="0" fontAlgn="base" hangingPunct="0">
        <a:spcBef>
          <a:spcPct val="0"/>
        </a:spcBef>
        <a:spcAft>
          <a:spcPct val="0"/>
        </a:spcAft>
        <a:defRPr sz="76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76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2540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6147" name="Rectangle 3"/>
          <p:cNvSpPr>
            <a:spLocks noGrp="1" noChangeArrowheads="1"/>
          </p:cNvSpPr>
          <p:nvPr>
            <p:ph type="body" idx="1"/>
          </p:nvPr>
        </p:nvSpPr>
        <p:spPr bwMode="auto">
          <a:xfrm>
            <a:off x="1041400" y="2768600"/>
            <a:ext cx="10922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25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7171" name="Line 2"/>
          <p:cNvSpPr>
            <a:spLocks noChangeShapeType="1"/>
          </p:cNvSpPr>
          <p:nvPr/>
        </p:nvSpPr>
        <p:spPr bwMode="auto">
          <a:xfrm>
            <a:off x="277813" y="8356600"/>
            <a:ext cx="12458700" cy="0"/>
          </a:xfrm>
          <a:prstGeom prst="line">
            <a:avLst/>
          </a:prstGeom>
          <a:noFill/>
          <a:ln w="25400">
            <a:solidFill>
              <a:srgbClr val="908F9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2" name="Rectangle 3"/>
          <p:cNvSpPr>
            <a:spLocks noGrp="1" noChangeArrowheads="1"/>
          </p:cNvSpPr>
          <p:nvPr>
            <p:ph type="body" idx="1"/>
          </p:nvPr>
        </p:nvSpPr>
        <p:spPr bwMode="auto">
          <a:xfrm>
            <a:off x="368300" y="9017000"/>
            <a:ext cx="10845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Bold Condensed" charset="0"/>
              </a:rPr>
              <a:t>Click to edit Master text styles</a:t>
            </a:r>
          </a:p>
          <a:p>
            <a:pPr lvl="1"/>
            <a:r>
              <a:rPr lang="en-US">
                <a:sym typeface="Helvetica Neue Bold Condensed" charset="0"/>
              </a:rPr>
              <a:t>Second level</a:t>
            </a:r>
          </a:p>
          <a:p>
            <a:pPr lvl="2"/>
            <a:r>
              <a:rPr lang="en-US">
                <a:sym typeface="Helvetica Neue Bold Condensed" charset="0"/>
              </a:rPr>
              <a:t>Third level</a:t>
            </a:r>
          </a:p>
          <a:p>
            <a:pPr lvl="3"/>
            <a:r>
              <a:rPr lang="en-US">
                <a:sym typeface="Helvetica Neue Bold Condensed" charset="0"/>
              </a:rPr>
              <a:t>Fourth level</a:t>
            </a:r>
          </a:p>
          <a:p>
            <a:pPr lvl="4"/>
            <a:r>
              <a:rPr lang="en-US">
                <a:sym typeface="Helvetica Neue Bold Condensed" charset="0"/>
              </a:rPr>
              <a:t>Fifth level</a:t>
            </a:r>
          </a:p>
        </p:txBody>
      </p:sp>
      <p:sp>
        <p:nvSpPr>
          <p:cNvPr id="7172" name="Rectangle 4"/>
          <p:cNvSpPr>
            <a:spLocks noGrp="1" noChangeArrowheads="1"/>
          </p:cNvSpPr>
          <p:nvPr>
            <p:ph type="title"/>
          </p:nvPr>
        </p:nvSpPr>
        <p:spPr bwMode="auto">
          <a:xfrm>
            <a:off x="368300" y="8369300"/>
            <a:ext cx="108458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Bold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txStyles>
    <p:titleStyle>
      <a:lvl1pPr algn="l" rtl="0" eaLnBrk="0" fontAlgn="base" hangingPunct="0">
        <a:spcBef>
          <a:spcPct val="0"/>
        </a:spcBef>
        <a:spcAft>
          <a:spcPct val="0"/>
        </a:spcAft>
        <a:defRPr sz="42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42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342900" indent="-342900" algn="l" rtl="0" eaLnBrk="0" fontAlgn="base" hangingPunct="0">
        <a:spcBef>
          <a:spcPct val="0"/>
        </a:spcBef>
        <a:spcAft>
          <a:spcPct val="0"/>
        </a:spcAft>
        <a:defRPr sz="2400">
          <a:solidFill>
            <a:srgbClr val="5483A6"/>
          </a:solidFill>
          <a:latin typeface="+mn-lt"/>
          <a:ea typeface="+mn-ea"/>
          <a:cs typeface="+mn-cs"/>
          <a:sym typeface="Helvetica Neue Bold Condensed" charset="0"/>
        </a:defRPr>
      </a:lvl1pPr>
      <a:lvl2pPr marL="742950" indent="-285750" algn="l" rtl="0" eaLnBrk="0" fontAlgn="base" hangingPunct="0">
        <a:spcBef>
          <a:spcPct val="0"/>
        </a:spcBef>
        <a:spcAft>
          <a:spcPct val="0"/>
        </a:spcAft>
        <a:defRPr sz="2400">
          <a:solidFill>
            <a:schemeClr val="tx1"/>
          </a:solidFill>
          <a:latin typeface="+mn-lt"/>
          <a:ea typeface="+mn-ea"/>
          <a:cs typeface="+mn-cs"/>
          <a:sym typeface="Helvetica Neue Bold Condensed" charset="0"/>
        </a:defRPr>
      </a:lvl2pPr>
      <a:lvl3pPr marL="1143000" indent="-228600" algn="l" rtl="0" eaLnBrk="0" fontAlgn="base" hangingPunct="0">
        <a:spcBef>
          <a:spcPct val="0"/>
        </a:spcBef>
        <a:spcAft>
          <a:spcPct val="0"/>
        </a:spcAft>
        <a:defRPr sz="2400">
          <a:solidFill>
            <a:schemeClr val="tx1"/>
          </a:solidFill>
          <a:latin typeface="+mn-lt"/>
          <a:ea typeface="+mn-ea"/>
          <a:cs typeface="+mn-cs"/>
          <a:sym typeface="Helvetica Neue Bold Condensed" charset="0"/>
        </a:defRPr>
      </a:lvl3pPr>
      <a:lvl4pPr marL="1600200" indent="-228600" algn="l" rtl="0" eaLnBrk="0" fontAlgn="base" hangingPunct="0">
        <a:spcBef>
          <a:spcPct val="0"/>
        </a:spcBef>
        <a:spcAft>
          <a:spcPct val="0"/>
        </a:spcAft>
        <a:defRPr sz="2400">
          <a:solidFill>
            <a:schemeClr val="tx1"/>
          </a:solidFill>
          <a:latin typeface="+mn-lt"/>
          <a:ea typeface="+mn-ea"/>
          <a:cs typeface="+mn-cs"/>
          <a:sym typeface="Helvetica Neue Bold Condensed" charset="0"/>
        </a:defRPr>
      </a:lvl4pPr>
      <a:lvl5pPr marL="2057400" indent="-228600" algn="l" rtl="0" eaLnBrk="0" fontAlgn="base" hangingPunct="0">
        <a:spcBef>
          <a:spcPct val="0"/>
        </a:spcBef>
        <a:spcAft>
          <a:spcPct val="0"/>
        </a:spcAft>
        <a:defRPr sz="2400">
          <a:solidFill>
            <a:schemeClr val="tx1"/>
          </a:solidFill>
          <a:latin typeface="+mn-lt"/>
          <a:ea typeface="+mn-ea"/>
          <a:cs typeface="+mn-cs"/>
          <a:sym typeface="Helvetica Neue Bold Condensed" charset="0"/>
        </a:defRPr>
      </a:lvl5pPr>
      <a:lvl6pPr marL="457200" algn="l" rtl="0" fontAlgn="base">
        <a:spcBef>
          <a:spcPct val="0"/>
        </a:spcBef>
        <a:spcAft>
          <a:spcPct val="0"/>
        </a:spcAft>
        <a:defRPr sz="2400">
          <a:solidFill>
            <a:schemeClr val="tx1"/>
          </a:solidFill>
          <a:latin typeface="+mn-lt"/>
          <a:ea typeface="+mn-ea"/>
          <a:cs typeface="+mn-cs"/>
          <a:sym typeface="Helvetica Neue Bold Condensed" charset="0"/>
        </a:defRPr>
      </a:lvl6pPr>
      <a:lvl7pPr marL="914400" algn="l" rtl="0" fontAlgn="base">
        <a:spcBef>
          <a:spcPct val="0"/>
        </a:spcBef>
        <a:spcAft>
          <a:spcPct val="0"/>
        </a:spcAft>
        <a:defRPr sz="2400">
          <a:solidFill>
            <a:schemeClr val="tx1"/>
          </a:solidFill>
          <a:latin typeface="+mn-lt"/>
          <a:ea typeface="+mn-ea"/>
          <a:cs typeface="+mn-cs"/>
          <a:sym typeface="Helvetica Neue Bold Condensed" charset="0"/>
        </a:defRPr>
      </a:lvl7pPr>
      <a:lvl8pPr marL="1371600" algn="l" rtl="0" fontAlgn="base">
        <a:spcBef>
          <a:spcPct val="0"/>
        </a:spcBef>
        <a:spcAft>
          <a:spcPct val="0"/>
        </a:spcAft>
        <a:defRPr sz="2400">
          <a:solidFill>
            <a:schemeClr val="tx1"/>
          </a:solidFill>
          <a:latin typeface="+mn-lt"/>
          <a:ea typeface="+mn-ea"/>
          <a:cs typeface="+mn-cs"/>
          <a:sym typeface="Helvetica Neue Bold Condensed" charset="0"/>
        </a:defRPr>
      </a:lvl8pPr>
      <a:lvl9pPr marL="1828800" algn="l" rtl="0" fontAlgn="base">
        <a:spcBef>
          <a:spcPct val="0"/>
        </a:spcBef>
        <a:spcAft>
          <a:spcPct val="0"/>
        </a:spcAft>
        <a:defRPr sz="2400">
          <a:solidFill>
            <a:schemeClr val="tx1"/>
          </a:solidFill>
          <a:latin typeface="+mn-lt"/>
          <a:ea typeface="+mn-ea"/>
          <a:cs typeface="+mn-cs"/>
          <a:sym typeface="Helvetica Neue Bold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title"/>
          </p:nvPr>
        </p:nvSpPr>
        <p:spPr bwMode="auto">
          <a:xfrm>
            <a:off x="1041400" y="3657600"/>
            <a:ext cx="10922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xmlns:p14="http://schemas.microsoft.com/office/powerpoint/2010/main"/>
  <p:txStyles>
    <p:titleStyle>
      <a:lvl1pPr marL="357188" indent="-3571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357188" indent="-3571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14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271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28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1859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1pPr>
      <a:lvl2pPr marL="8763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2pPr>
      <a:lvl3pPr marL="1320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3pPr>
      <a:lvl4pPr marL="17653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4pPr>
      <a:lvl5pPr marL="2209800" indent="-431800" algn="l" rtl="0" eaLnBrk="0" fontAlgn="base" hangingPunct="0">
        <a:spcBef>
          <a:spcPts val="3200"/>
        </a:spcBef>
        <a:spcAft>
          <a:spcPct val="0"/>
        </a:spcAft>
        <a:buSzPct val="77000"/>
        <a:buChar char="•"/>
        <a:defRPr sz="3600">
          <a:solidFill>
            <a:srgbClr val="646461"/>
          </a:solidFill>
          <a:latin typeface="+mn-lt"/>
          <a:ea typeface="+mn-ea"/>
          <a:cs typeface="+mn-cs"/>
          <a:sym typeface="Helvetica Neue" charset="0"/>
        </a:defRPr>
      </a:lvl5pPr>
      <a:lvl6pPr marL="26670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6pPr>
      <a:lvl7pPr marL="31242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7pPr>
      <a:lvl8pPr marL="35814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8pPr>
      <a:lvl9pPr marL="4038600" indent="-431800" algn="l" rtl="0" fontAlgn="base">
        <a:spcBef>
          <a:spcPts val="32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Rectangle 1"/>
          <p:cNvSpPr>
            <a:spLocks/>
          </p:cNvSpPr>
          <p:nvPr/>
        </p:nvSpPr>
        <p:spPr bwMode="auto">
          <a:xfrm>
            <a:off x="282575" y="279400"/>
            <a:ext cx="12446000" cy="9220200"/>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AU"/>
          </a:p>
        </p:txBody>
      </p:sp>
      <p:sp>
        <p:nvSpPr>
          <p:cNvPr id="2" name="Rectangle 2"/>
          <p:cNvSpPr>
            <a:spLocks noGrp="1" noChangeArrowheads="1"/>
          </p:cNvSpPr>
          <p:nvPr>
            <p:ph type="body" idx="1"/>
          </p:nvPr>
        </p:nvSpPr>
        <p:spPr bwMode="auto">
          <a:xfrm>
            <a:off x="1041400" y="1473200"/>
            <a:ext cx="10922000" cy="680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xmlns:p14="http://schemas.microsoft.com/office/powerpoint/2010/main"/>
  <p:txStyles>
    <p:titleStyle>
      <a:lvl1pPr marL="407988" indent="-407988" algn="l" rtl="0" eaLnBrk="0" fontAlgn="base" hangingPunct="0">
        <a:lnSpc>
          <a:spcPct val="90000"/>
        </a:lnSpc>
        <a:spcBef>
          <a:spcPct val="0"/>
        </a:spcBef>
        <a:spcAft>
          <a:spcPct val="0"/>
        </a:spcAft>
        <a:defRPr sz="7800">
          <a:solidFill>
            <a:schemeClr val="tx1"/>
          </a:solidFill>
          <a:latin typeface="+mj-lt"/>
          <a:ea typeface="+mj-ea"/>
          <a:cs typeface="+mj-cs"/>
          <a:sym typeface="Helvetica Neue Light" charset="0"/>
        </a:defRPr>
      </a:lvl1pPr>
      <a:lvl2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2pPr>
      <a:lvl3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3pPr>
      <a:lvl4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4pPr>
      <a:lvl5pPr marL="407988" indent="-407988" algn="l" rtl="0" eaLnBrk="0" fontAlgn="base" hangingPunct="0">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5pPr>
      <a:lvl6pPr marL="8651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6pPr>
      <a:lvl7pPr marL="13223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7pPr>
      <a:lvl8pPr marL="17795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8pPr>
      <a:lvl9pPr marL="2236788" algn="l" rtl="0" fontAlgn="base">
        <a:lnSpc>
          <a:spcPct val="90000"/>
        </a:lnSpc>
        <a:spcBef>
          <a:spcPct val="0"/>
        </a:spcBef>
        <a:spcAft>
          <a:spcPct val="0"/>
        </a:spcAft>
        <a:defRPr sz="7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431800" indent="-431800" algn="l" rtl="0" eaLnBrk="0" fontAlgn="base" hangingPunct="0">
        <a:spcBef>
          <a:spcPts val="4800"/>
        </a:spcBef>
        <a:spcAft>
          <a:spcPct val="0"/>
        </a:spcAft>
        <a:buSzPct val="77000"/>
        <a:buChar char="•"/>
        <a:defRPr sz="3600">
          <a:solidFill>
            <a:srgbClr val="646461"/>
          </a:solidFill>
          <a:latin typeface="+mn-lt"/>
          <a:ea typeface="+mn-ea"/>
          <a:cs typeface="+mn-cs"/>
          <a:sym typeface="Helvetica Neue" charset="0"/>
        </a:defRPr>
      </a:lvl1pPr>
      <a:lvl2pPr marL="825500" indent="-431800" algn="l" rtl="0" eaLnBrk="0" fontAlgn="base" hangingPunct="0">
        <a:spcBef>
          <a:spcPts val="4800"/>
        </a:spcBef>
        <a:spcAft>
          <a:spcPct val="0"/>
        </a:spcAft>
        <a:buSzPct val="77000"/>
        <a:buChar char="•"/>
        <a:defRPr sz="3600">
          <a:solidFill>
            <a:srgbClr val="646461"/>
          </a:solidFill>
          <a:latin typeface="+mn-lt"/>
          <a:ea typeface="+mn-ea"/>
          <a:cs typeface="+mn-cs"/>
          <a:sym typeface="Helvetica Neue" charset="0"/>
        </a:defRPr>
      </a:lvl2pPr>
      <a:lvl3pPr marL="1270000" indent="-431800" algn="l" rtl="0" eaLnBrk="0" fontAlgn="base" hangingPunct="0">
        <a:spcBef>
          <a:spcPts val="4800"/>
        </a:spcBef>
        <a:spcAft>
          <a:spcPct val="0"/>
        </a:spcAft>
        <a:buSzPct val="77000"/>
        <a:buChar char="•"/>
        <a:defRPr sz="3600">
          <a:solidFill>
            <a:srgbClr val="646461"/>
          </a:solidFill>
          <a:latin typeface="+mn-lt"/>
          <a:ea typeface="+mn-ea"/>
          <a:cs typeface="+mn-cs"/>
          <a:sym typeface="Helvetica Neue" charset="0"/>
        </a:defRPr>
      </a:lvl3pPr>
      <a:lvl4pPr marL="1714500" indent="-431800" algn="l" rtl="0" eaLnBrk="0" fontAlgn="base" hangingPunct="0">
        <a:spcBef>
          <a:spcPts val="4800"/>
        </a:spcBef>
        <a:spcAft>
          <a:spcPct val="0"/>
        </a:spcAft>
        <a:buSzPct val="77000"/>
        <a:buChar char="•"/>
        <a:defRPr sz="3600">
          <a:solidFill>
            <a:srgbClr val="646461"/>
          </a:solidFill>
          <a:latin typeface="+mn-lt"/>
          <a:ea typeface="+mn-ea"/>
          <a:cs typeface="+mn-cs"/>
          <a:sym typeface="Helvetica Neue" charset="0"/>
        </a:defRPr>
      </a:lvl4pPr>
      <a:lvl5pPr marL="2159000" indent="-431800" algn="l" rtl="0" eaLnBrk="0" fontAlgn="base" hangingPunct="0">
        <a:spcBef>
          <a:spcPts val="4800"/>
        </a:spcBef>
        <a:spcAft>
          <a:spcPct val="0"/>
        </a:spcAft>
        <a:buSzPct val="77000"/>
        <a:buChar char="•"/>
        <a:defRPr sz="3600">
          <a:solidFill>
            <a:srgbClr val="646461"/>
          </a:solidFill>
          <a:latin typeface="+mn-lt"/>
          <a:ea typeface="+mn-ea"/>
          <a:cs typeface="+mn-cs"/>
          <a:sym typeface="Helvetica Neue" charset="0"/>
        </a:defRPr>
      </a:lvl5pPr>
      <a:lvl6pPr marL="26162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6pPr>
      <a:lvl7pPr marL="30734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7pPr>
      <a:lvl8pPr marL="35306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8pPr>
      <a:lvl9pPr marL="3987800" indent="-431800" algn="l" rtl="0" fontAlgn="base">
        <a:spcBef>
          <a:spcPts val="4800"/>
        </a:spcBef>
        <a:spcAft>
          <a:spcPct val="0"/>
        </a:spcAft>
        <a:buSzPct val="77000"/>
        <a:buChar char="•"/>
        <a:defRPr sz="3600">
          <a:solidFill>
            <a:srgbClr val="64646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8.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24050"/>
            <a:ext cx="12992100" cy="129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2" name="Rectangle 2"/>
          <p:cNvSpPr>
            <a:spLocks noGrp="1" noChangeArrowheads="1"/>
          </p:cNvSpPr>
          <p:nvPr>
            <p:ph type="title"/>
          </p:nvPr>
        </p:nvSpPr>
        <p:spPr>
          <a:xfrm>
            <a:off x="241300" y="5308600"/>
            <a:ext cx="12052300" cy="2628900"/>
          </a:xfrm>
        </p:spPr>
        <p:txBody>
          <a:bodyPr/>
          <a:lstStyle/>
          <a:p>
            <a:pPr eaLnBrk="1" hangingPunct="1">
              <a:defRPr/>
            </a:pPr>
            <a:r>
              <a:rPr lang="en-US" sz="9600" smtClean="0">
                <a:solidFill>
                  <a:srgbClr val="0E39A9"/>
                </a:solidFill>
              </a:rPr>
              <a:t>RGB in Clinical Practice</a:t>
            </a:r>
          </a:p>
        </p:txBody>
      </p:sp>
      <p:sp>
        <p:nvSpPr>
          <p:cNvPr id="20483" name="Rectangle 3"/>
          <p:cNvSpPr>
            <a:spLocks noGrp="1" noChangeArrowheads="1"/>
          </p:cNvSpPr>
          <p:nvPr>
            <p:ph type="body" idx="1"/>
          </p:nvPr>
        </p:nvSpPr>
        <p:spPr>
          <a:xfrm>
            <a:off x="317500" y="7886700"/>
            <a:ext cx="10541000" cy="1612900"/>
          </a:xfrm>
        </p:spPr>
        <p:txBody>
          <a:bodyPr/>
          <a:lstStyle/>
          <a:p>
            <a:pPr marL="0" indent="0" eaLnBrk="1" hangingPunct="1">
              <a:defRPr/>
            </a:pPr>
            <a:r>
              <a:rPr lang="en-US" smtClean="0"/>
              <a:t>To ply or not to ply, that is the question! ; )</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20700" y="279400"/>
            <a:ext cx="5232400" cy="1511300"/>
          </a:xfrm>
        </p:spPr>
        <p:txBody>
          <a:bodyPr/>
          <a:lstStyle/>
          <a:p>
            <a:pPr eaLnBrk="1" hangingPunct="1">
              <a:defRPr/>
            </a:pPr>
            <a:r>
              <a:rPr lang="en-US" smtClean="0"/>
              <a:t>Pliance</a:t>
            </a:r>
          </a:p>
        </p:txBody>
      </p:sp>
      <p:graphicFrame>
        <p:nvGraphicFramePr>
          <p:cNvPr id="33794" name="Group 2"/>
          <p:cNvGraphicFramePr>
            <a:graphicFrameLocks noGrp="1"/>
          </p:cNvGraphicFramePr>
          <p:nvPr/>
        </p:nvGraphicFramePr>
        <p:xfrm>
          <a:off x="495300" y="1790700"/>
          <a:ext cx="12001500" cy="7518400"/>
        </p:xfrm>
        <a:graphic>
          <a:graphicData uri="http://schemas.openxmlformats.org/drawingml/2006/table">
            <a:tbl>
              <a:tblPr/>
              <a:tblGrid>
                <a:gridCol w="3414713"/>
                <a:gridCol w="8586787"/>
              </a:tblGrid>
              <a:tr h="3759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LEARNING HISTORY</a:t>
                      </a:r>
                    </a:p>
                  </a:txBody>
                  <a:tcPr marL="50800" marR="50800" marT="50800" marB="50800" anchor="ctr" horzOverflow="overflow">
                    <a:lnL w="25400" cap="flat" cmpd="sng" algn="ctr">
                      <a:solidFill>
                        <a:srgbClr val="8F9296"/>
                      </a:solidFill>
                      <a:prstDash val="solid"/>
                      <a:round/>
                      <a:headEnd type="none" w="med" len="med"/>
                      <a:tailEnd type="none" w="med" len="med"/>
                    </a:lnL>
                    <a:lnR w="25400" cap="flat" cmpd="sng" algn="ctr">
                      <a:solidFill>
                        <a:srgbClr val="908F95"/>
                      </a:solidFill>
                      <a:prstDash val="solid"/>
                      <a:round/>
                      <a:headEnd type="none" w="med" len="med"/>
                      <a:tailEnd type="none" w="med" len="med"/>
                    </a:lnR>
                    <a:lnT w="25400" cap="flat" cmpd="sng" algn="ctr">
                      <a:solidFill>
                        <a:srgbClr val="8F9296"/>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 rule stated</a:t>
                      </a:r>
                    </a:p>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 socially mediated consequences</a:t>
                      </a:r>
                    </a:p>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 history of following the rules</a:t>
                      </a:r>
                    </a:p>
                  </a:txBody>
                  <a:tcPr marL="342900" marR="342900" marT="342900" marB="342900" anchor="ctr" horzOverflow="overflow">
                    <a:lnL w="25400" cap="flat" cmpd="sng" algn="ctr">
                      <a:solidFill>
                        <a:srgbClr val="908F95"/>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8F9296"/>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noFill/>
                  </a:tcPr>
                </a:tc>
              </a:tr>
              <a:tr h="3759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CURRENT CONTEXT</a:t>
                      </a:r>
                    </a:p>
                  </a:txBody>
                  <a:tcPr marL="50800" marR="50800" marT="50800" marB="50800" anchor="ctr" horzOverflow="overflow">
                    <a:lnL w="25400" cap="flat" cmpd="sng" algn="ctr">
                      <a:solidFill>
                        <a:srgbClr val="8F9296"/>
                      </a:solidFill>
                      <a:prstDash val="solid"/>
                      <a:round/>
                      <a:headEnd type="none" w="med" len="med"/>
                      <a:tailEnd type="none" w="med" len="med"/>
                    </a:lnL>
                    <a:lnR w="25400" cap="flat" cmpd="sng" algn="ctr">
                      <a:solidFill>
                        <a:srgbClr val="908F95"/>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8F929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 follow a rule because a person said X will happen</a:t>
                      </a:r>
                    </a:p>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Lst>
                      </a:pPr>
                      <a:r>
                        <a:rPr kumimoji="0" lang="en-US" sz="3200" b="0" i="0" u="none" strike="noStrike" cap="none" normalizeH="0" baseline="0">
                          <a:ln>
                            <a:noFill/>
                          </a:ln>
                          <a:solidFill>
                            <a:srgbClr val="FFFFFF"/>
                          </a:solidFill>
                          <a:effectLst/>
                          <a:latin typeface="Helvetica Neue Medium" charset="0"/>
                          <a:ea typeface="ヒラギノ角ゴ ProN W6" charset="0"/>
                          <a:cs typeface="Helvetica Neue Medium" charset="0"/>
                          <a:sym typeface="Helvetica Neue Medium" charset="0"/>
                        </a:rPr>
                        <a:t> obtain favour, avoid punishment</a:t>
                      </a:r>
                    </a:p>
                  </a:txBody>
                  <a:tcPr marL="330200" marR="330200" marT="330200" marB="330200" anchor="ctr" horzOverflow="overflow">
                    <a:lnL w="25400" cap="flat" cmpd="sng" algn="ctr">
                      <a:solidFill>
                        <a:srgbClr val="908F95"/>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8F929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marL="407988" indent="0" eaLnBrk="1" hangingPunct="1">
              <a:defRPr/>
            </a:pPr>
            <a:r>
              <a:rPr lang="en-US" smtClean="0"/>
              <a:t>Pliance</a:t>
            </a:r>
          </a:p>
        </p:txBody>
      </p:sp>
      <p:sp>
        <p:nvSpPr>
          <p:cNvPr id="35842" name="Rectangle 2"/>
          <p:cNvSpPr>
            <a:spLocks noGrp="1" noChangeArrowheads="1"/>
          </p:cNvSpPr>
          <p:nvPr>
            <p:ph type="body" idx="1"/>
          </p:nvPr>
        </p:nvSpPr>
        <p:spPr>
          <a:xfrm>
            <a:off x="1041400" y="2540000"/>
            <a:ext cx="11581680" cy="6657280"/>
          </a:xfrm>
        </p:spPr>
        <p:txBody>
          <a:bodyPr numCol="2"/>
          <a:lstStyle/>
          <a:p>
            <a:pPr eaLnBrk="1" hangingPunct="1">
              <a:buFontTx/>
              <a:buBlip>
                <a:blip r:embed="rId3"/>
              </a:buBlip>
              <a:defRPr/>
            </a:pPr>
            <a:r>
              <a:rPr lang="en-US" sz="3200" b="1" dirty="0" smtClean="0"/>
              <a:t>Helpful</a:t>
            </a:r>
            <a:r>
              <a:rPr lang="en-US" sz="3200" dirty="0" smtClean="0"/>
              <a:t>:</a:t>
            </a:r>
          </a:p>
          <a:p>
            <a:pPr marL="876300" lvl="1" eaLnBrk="1" hangingPunct="1">
              <a:spcBef>
                <a:spcPts val="2900"/>
              </a:spcBef>
              <a:buFontTx/>
              <a:buBlip>
                <a:blip r:embed="rId3"/>
              </a:buBlip>
              <a:defRPr/>
            </a:pPr>
            <a:r>
              <a:rPr lang="en-US" sz="3200" dirty="0" smtClean="0"/>
              <a:t>promotes </a:t>
            </a:r>
            <a:r>
              <a:rPr lang="en-US" sz="3200" dirty="0" err="1" smtClean="0"/>
              <a:t>behaviour</a:t>
            </a:r>
            <a:r>
              <a:rPr lang="en-US" sz="3200" dirty="0" smtClean="0"/>
              <a:t> controlled by long term consequences</a:t>
            </a:r>
          </a:p>
          <a:p>
            <a:pPr marL="876300" lvl="1" eaLnBrk="1" hangingPunct="1">
              <a:spcBef>
                <a:spcPts val="2900"/>
              </a:spcBef>
              <a:buFontTx/>
              <a:buBlip>
                <a:blip r:embed="rId3"/>
              </a:buBlip>
              <a:defRPr/>
            </a:pPr>
            <a:r>
              <a:rPr lang="en-US" sz="3200" dirty="0" smtClean="0"/>
              <a:t>easy to learn rules</a:t>
            </a:r>
          </a:p>
          <a:p>
            <a:pPr marL="876300" lvl="1" eaLnBrk="1" hangingPunct="1">
              <a:spcBef>
                <a:spcPts val="2900"/>
              </a:spcBef>
              <a:buFontTx/>
              <a:buBlip>
                <a:blip r:embed="rId3"/>
              </a:buBlip>
              <a:defRPr/>
            </a:pPr>
            <a:r>
              <a:rPr lang="en-US" sz="3200" dirty="0" smtClean="0"/>
              <a:t>quick and efficient</a:t>
            </a:r>
          </a:p>
          <a:p>
            <a:pPr marL="876300" lvl="1" eaLnBrk="1" hangingPunct="1">
              <a:spcBef>
                <a:spcPts val="2900"/>
              </a:spcBef>
              <a:buFontTx/>
              <a:buBlip>
                <a:blip r:embed="rId3"/>
              </a:buBlip>
              <a:defRPr/>
            </a:pPr>
            <a:r>
              <a:rPr lang="en-US" sz="3200" dirty="0" smtClean="0"/>
              <a:t>get along with others</a:t>
            </a:r>
          </a:p>
          <a:p>
            <a:pPr eaLnBrk="1" hangingPunct="1">
              <a:spcBef>
                <a:spcPts val="2900"/>
              </a:spcBef>
              <a:buFontTx/>
              <a:buBlip>
                <a:blip r:embed="rId3"/>
              </a:buBlip>
              <a:defRPr/>
            </a:pPr>
            <a:endParaRPr lang="en-US" sz="3200" b="1" dirty="0" smtClean="0"/>
          </a:p>
          <a:p>
            <a:pPr eaLnBrk="1" hangingPunct="1">
              <a:spcBef>
                <a:spcPts val="2900"/>
              </a:spcBef>
              <a:buFontTx/>
              <a:buBlip>
                <a:blip r:embed="rId3"/>
              </a:buBlip>
              <a:defRPr/>
            </a:pPr>
            <a:endParaRPr lang="en-US" sz="3200" b="1" dirty="0" smtClean="0"/>
          </a:p>
          <a:p>
            <a:pPr eaLnBrk="1" hangingPunct="1">
              <a:spcBef>
                <a:spcPts val="2900"/>
              </a:spcBef>
              <a:buFontTx/>
              <a:buBlip>
                <a:blip r:embed="rId3"/>
              </a:buBlip>
              <a:defRPr/>
            </a:pPr>
            <a:r>
              <a:rPr lang="en-US" sz="3200" b="1" dirty="0" smtClean="0"/>
              <a:t>Unhelpful</a:t>
            </a:r>
            <a:r>
              <a:rPr lang="en-US" sz="3200" dirty="0" smtClean="0"/>
              <a:t>:</a:t>
            </a:r>
          </a:p>
          <a:p>
            <a:pPr marL="876300" lvl="1" eaLnBrk="1" hangingPunct="1">
              <a:spcBef>
                <a:spcPts val="2900"/>
              </a:spcBef>
              <a:buFontTx/>
              <a:buBlip>
                <a:blip r:embed="rId3"/>
              </a:buBlip>
              <a:defRPr/>
            </a:pPr>
            <a:r>
              <a:rPr lang="en-US" sz="3200" dirty="0" smtClean="0"/>
              <a:t>pleasing others (seeking </a:t>
            </a:r>
            <a:r>
              <a:rPr lang="en-US" sz="3200" dirty="0" err="1" smtClean="0"/>
              <a:t>reinforcers</a:t>
            </a:r>
            <a:r>
              <a:rPr lang="en-US" sz="3200" dirty="0" smtClean="0"/>
              <a:t>, avoiding punishers)</a:t>
            </a:r>
          </a:p>
          <a:p>
            <a:pPr marL="876300" lvl="1" eaLnBrk="1" hangingPunct="1">
              <a:spcBef>
                <a:spcPts val="2900"/>
              </a:spcBef>
              <a:buFontTx/>
              <a:buBlip>
                <a:blip r:embed="rId3"/>
              </a:buBlip>
              <a:defRPr/>
            </a:pPr>
            <a:r>
              <a:rPr lang="en-US" sz="3200" dirty="0" smtClean="0"/>
              <a:t>counter-</a:t>
            </a:r>
            <a:r>
              <a:rPr lang="en-US" sz="3200" dirty="0" err="1" smtClean="0"/>
              <a:t>pliance</a:t>
            </a:r>
            <a:r>
              <a:rPr lang="en-US" sz="3200" dirty="0" smtClean="0"/>
              <a:t> - doing the opposite</a:t>
            </a:r>
          </a:p>
          <a:p>
            <a:pPr marL="876300" lvl="1" eaLnBrk="1" hangingPunct="1">
              <a:spcBef>
                <a:spcPts val="2900"/>
              </a:spcBef>
              <a:buFontTx/>
              <a:buBlip>
                <a:blip r:embed="rId3"/>
              </a:buBlip>
              <a:defRPr/>
            </a:pPr>
            <a:r>
              <a:rPr lang="en-US" sz="3200" dirty="0" smtClean="0"/>
              <a:t>rigid &amp; inflexible</a:t>
            </a:r>
          </a:p>
          <a:p>
            <a:pPr marL="876300" lvl="1" eaLnBrk="1" hangingPunct="1">
              <a:spcBef>
                <a:spcPts val="2900"/>
              </a:spcBef>
              <a:buFontTx/>
              <a:buBlip>
                <a:blip r:embed="rId3"/>
              </a:buBlip>
              <a:defRPr/>
            </a:pPr>
            <a:r>
              <a:rPr lang="en-US" sz="3200" dirty="0" smtClean="0"/>
              <a:t>areas of experience are blocked</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marL="407988" indent="0" eaLnBrk="1" hangingPunct="1">
              <a:defRPr/>
            </a:pPr>
            <a:r>
              <a:rPr lang="en-US" smtClean="0"/>
              <a:t>Pliance in therapy</a:t>
            </a:r>
          </a:p>
        </p:txBody>
      </p:sp>
      <p:sp>
        <p:nvSpPr>
          <p:cNvPr id="37890" name="Rectangle 2"/>
          <p:cNvSpPr>
            <a:spLocks noGrp="1" noChangeArrowheads="1"/>
          </p:cNvSpPr>
          <p:nvPr>
            <p:ph type="body" idx="1"/>
          </p:nvPr>
        </p:nvSpPr>
        <p:spPr/>
        <p:txBody>
          <a:bodyPr/>
          <a:lstStyle/>
          <a:p>
            <a:pPr eaLnBrk="1" hangingPunct="1">
              <a:buFontTx/>
              <a:buBlip>
                <a:blip r:embed="rId3"/>
              </a:buBlip>
              <a:defRPr/>
            </a:pPr>
            <a:r>
              <a:rPr lang="en-US" smtClean="0"/>
              <a:t>client tries to please the therapist, look good, be right in the eyes of others</a:t>
            </a:r>
          </a:p>
          <a:p>
            <a:pPr eaLnBrk="1" hangingPunct="1">
              <a:buFontTx/>
              <a:buBlip>
                <a:blip r:embed="rId3"/>
              </a:buBlip>
              <a:defRPr/>
            </a:pPr>
            <a:r>
              <a:rPr lang="en-US" smtClean="0"/>
              <a:t>counter-pliance (resistance) by the client</a:t>
            </a:r>
          </a:p>
          <a:p>
            <a:pPr eaLnBrk="1" hangingPunct="1">
              <a:buFontTx/>
              <a:buBlip>
                <a:blip r:embed="rId3"/>
              </a:buBlip>
              <a:defRPr/>
            </a:pPr>
            <a:r>
              <a:rPr lang="en-US" smtClean="0"/>
              <a:t>same goes for the therapist!</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1231900" y="3124200"/>
            <a:ext cx="10541000" cy="3505200"/>
          </a:xfrm>
        </p:spPr>
        <p:txBody>
          <a:bodyPr/>
          <a:lstStyle/>
          <a:p>
            <a:pPr eaLnBrk="1" hangingPunct="1">
              <a:defRPr/>
            </a:pPr>
            <a:r>
              <a:rPr lang="en-US" smtClean="0"/>
              <a:t>If the map doesn</a:t>
            </a:r>
            <a:r>
              <a:rPr lang="ja-JP" altLang="en-US" smtClean="0">
                <a:latin typeface="Arial"/>
              </a:rPr>
              <a:t>’</a:t>
            </a:r>
            <a:r>
              <a:rPr lang="en-US" smtClean="0"/>
              <a:t>t agree with the ground, the map is wrong</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marL="407988" indent="0" eaLnBrk="1" hangingPunct="1">
              <a:defRPr/>
            </a:pPr>
            <a:r>
              <a:rPr lang="en-US" smtClean="0"/>
              <a:t>Tracking (tracking a rule)</a:t>
            </a:r>
          </a:p>
        </p:txBody>
      </p:sp>
      <p:sp>
        <p:nvSpPr>
          <p:cNvPr id="40962" name="Rectangle 2"/>
          <p:cNvSpPr>
            <a:spLocks noGrp="1" noChangeArrowheads="1"/>
          </p:cNvSpPr>
          <p:nvPr>
            <p:ph type="body" idx="1"/>
          </p:nvPr>
        </p:nvSpPr>
        <p:spPr>
          <a:xfrm>
            <a:off x="1041400" y="2768600"/>
            <a:ext cx="5562600" cy="6540500"/>
          </a:xfrm>
        </p:spPr>
        <p:txBody>
          <a:bodyPr/>
          <a:lstStyle/>
          <a:p>
            <a:pPr eaLnBrk="1" hangingPunct="1">
              <a:buFontTx/>
              <a:buBlip>
                <a:blip r:embed="rId3"/>
              </a:buBlip>
              <a:defRPr/>
            </a:pPr>
            <a:r>
              <a:rPr lang="en-US" smtClean="0"/>
              <a:t>what can I do to get reinforcers?</a:t>
            </a:r>
          </a:p>
          <a:p>
            <a:pPr eaLnBrk="1" hangingPunct="1">
              <a:buFontTx/>
              <a:buBlip>
                <a:blip r:embed="rId3"/>
              </a:buBlip>
              <a:defRPr/>
            </a:pPr>
            <a:r>
              <a:rPr lang="en-US" smtClean="0"/>
              <a:t>puts us into direct contact with the impact of behaviour</a:t>
            </a:r>
          </a:p>
          <a:p>
            <a:pPr eaLnBrk="1" hangingPunct="1">
              <a:buFontTx/>
              <a:buBlip>
                <a:blip r:embed="rId3"/>
              </a:buBlip>
              <a:defRPr/>
            </a:pPr>
            <a:r>
              <a:rPr lang="en-US" smtClean="0"/>
              <a:t>e.g. wearing a coat because you want to keep warm </a:t>
            </a:r>
          </a:p>
        </p:txBody>
      </p:sp>
      <p:pic>
        <p:nvPicPr>
          <p:cNvPr id="4096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1000" y="2435225"/>
            <a:ext cx="59563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520700" y="279400"/>
            <a:ext cx="5232400" cy="1511300"/>
          </a:xfrm>
        </p:spPr>
        <p:txBody>
          <a:bodyPr/>
          <a:lstStyle/>
          <a:p>
            <a:pPr eaLnBrk="1" hangingPunct="1">
              <a:defRPr/>
            </a:pPr>
            <a:r>
              <a:rPr lang="en-US" smtClean="0"/>
              <a:t>Tracking</a:t>
            </a:r>
          </a:p>
        </p:txBody>
      </p:sp>
      <p:graphicFrame>
        <p:nvGraphicFramePr>
          <p:cNvPr id="43010" name="Group 2"/>
          <p:cNvGraphicFramePr>
            <a:graphicFrameLocks noGrp="1"/>
          </p:cNvGraphicFramePr>
          <p:nvPr/>
        </p:nvGraphicFramePr>
        <p:xfrm>
          <a:off x="525463" y="1708150"/>
          <a:ext cx="12001500" cy="8080375"/>
        </p:xfrm>
        <a:graphic>
          <a:graphicData uri="http://schemas.openxmlformats.org/drawingml/2006/table">
            <a:tbl>
              <a:tblPr/>
              <a:tblGrid>
                <a:gridCol w="2592288"/>
                <a:gridCol w="9409212"/>
              </a:tblGrid>
              <a:tr h="40524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LEARNING HISTORY</a:t>
                      </a:r>
                    </a:p>
                  </a:txBody>
                  <a:tcPr marL="50800" marR="50800" marT="50798" marB="50798" anchor="ctr" horzOverflow="overflow">
                    <a:lnL w="25400" cap="flat" cmpd="sng" algn="ctr">
                      <a:solidFill>
                        <a:srgbClr val="8F9296"/>
                      </a:solidFill>
                      <a:prstDash val="solid"/>
                      <a:round/>
                      <a:headEnd type="none" w="med" len="med"/>
                      <a:tailEnd type="none" w="med" len="med"/>
                    </a:lnL>
                    <a:lnR w="25400" cap="flat" cmpd="sng" algn="ctr">
                      <a:solidFill>
                        <a:srgbClr val="908F95"/>
                      </a:solidFill>
                      <a:prstDash val="solid"/>
                      <a:round/>
                      <a:headEnd type="none" w="med" len="med"/>
                      <a:tailEnd type="none" w="med" len="med"/>
                    </a:lnR>
                    <a:lnT w="25400" cap="flat" cmpd="sng" algn="ctr">
                      <a:solidFill>
                        <a:srgbClr val="8F9296"/>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 once </a:t>
                      </a:r>
                      <a:r>
                        <a:rPr kumimoji="0" lang="en-US" sz="2800" b="0" i="0" u="none" strike="noStrike" cap="none" normalizeH="0" baseline="0" dirty="0" err="1">
                          <a:ln>
                            <a:noFill/>
                          </a:ln>
                          <a:solidFill>
                            <a:srgbClr val="FFFFFF"/>
                          </a:solidFill>
                          <a:effectLst/>
                          <a:latin typeface="Helvetica Neue Medium" charset="0"/>
                          <a:ea typeface="ヒラギノ角ゴ ProN W6" charset="0"/>
                          <a:cs typeface="Helvetica Neue Medium" charset="0"/>
                          <a:sym typeface="Helvetica Neue Medium" charset="0"/>
                        </a:rPr>
                        <a:t>pliance</a:t>
                      </a: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 is practiced, tracking </a:t>
                      </a:r>
                      <a:r>
                        <a:rPr kumimoji="0" lang="en-US" sz="2800" b="0" i="0" u="none" strike="noStrike" cap="none" normalizeH="0" baseline="0" dirty="0" smtClean="0">
                          <a:ln>
                            <a:noFill/>
                          </a:ln>
                          <a:solidFill>
                            <a:srgbClr val="FFFFFF"/>
                          </a:solidFill>
                          <a:effectLst/>
                          <a:latin typeface="Helvetica Neue Medium" charset="0"/>
                          <a:ea typeface="ヒラギノ角ゴ ProN W6" charset="0"/>
                          <a:cs typeface="Helvetica Neue Medium" charset="0"/>
                          <a:sym typeface="Helvetica Neue Medium" charset="0"/>
                        </a:rPr>
                        <a:t>usually follows</a:t>
                      </a:r>
                      <a:endPar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endParaRPr>
                    </a:p>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 carrying out the rule is followed by natural </a:t>
                      </a:r>
                      <a:r>
                        <a:rPr kumimoji="0" lang="en-US" sz="2800" b="0" i="0" u="none" strike="noStrike" cap="none" normalizeH="0" baseline="0" dirty="0" err="1">
                          <a:ln>
                            <a:noFill/>
                          </a:ln>
                          <a:solidFill>
                            <a:srgbClr val="FFFFFF"/>
                          </a:solidFill>
                          <a:effectLst/>
                          <a:latin typeface="Helvetica Neue Medium" charset="0"/>
                          <a:ea typeface="ヒラギノ角ゴ ProN W6" charset="0"/>
                          <a:cs typeface="Helvetica Neue Medium" charset="0"/>
                          <a:sym typeface="Helvetica Neue Medium" charset="0"/>
                        </a:rPr>
                        <a:t>reinforcers</a:t>
                      </a:r>
                      <a:endPar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endParaRPr>
                    </a:p>
                  </a:txBody>
                  <a:tcPr marL="342900" marR="342900" marT="342884" marB="342884" anchor="ctr" horzOverflow="overflow">
                    <a:lnL w="25400" cap="flat" cmpd="sng" algn="ctr">
                      <a:solidFill>
                        <a:srgbClr val="908F95"/>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8F9296"/>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noFill/>
                  </a:tcPr>
                </a:tc>
              </a:tr>
              <a:tr h="40279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CURRENT CONTEXT</a:t>
                      </a:r>
                    </a:p>
                  </a:txBody>
                  <a:tcPr marL="50800" marR="50800" marT="50798" marB="50798" anchor="ctr" horzOverflow="overflow">
                    <a:lnL w="25400" cap="flat" cmpd="sng" algn="ctr">
                      <a:solidFill>
                        <a:srgbClr val="8F9296"/>
                      </a:solidFill>
                      <a:prstDash val="solid"/>
                      <a:round/>
                      <a:headEnd type="none" w="med" len="med"/>
                      <a:tailEnd type="none" w="med" len="med"/>
                    </a:lnL>
                    <a:lnR w="25400" cap="flat" cmpd="sng" algn="ctr">
                      <a:solidFill>
                        <a:srgbClr val="908F95"/>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8F929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 follow a rule</a:t>
                      </a:r>
                    </a:p>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 observe natural changes</a:t>
                      </a:r>
                    </a:p>
                    <a:p>
                      <a:pPr marL="0" marR="0" lvl="0" indent="0" algn="l" defTabSz="914400" rtl="0" eaLnBrk="1" fontAlgn="base" latinLnBrk="0" hangingPunct="1">
                        <a:lnSpc>
                          <a:spcPct val="180000"/>
                        </a:lnSpc>
                        <a:spcBef>
                          <a:spcPct val="0"/>
                        </a:spcBef>
                        <a:spcAft>
                          <a:spcPct val="0"/>
                        </a:spcAft>
                        <a:buClrTx/>
                        <a:buSzTx/>
                        <a:buFontTx/>
                        <a:buChar char="★"/>
                        <a:tabLst>
                          <a:tab pos="1168400" algn="l"/>
                          <a:tab pos="1168400" algn="l"/>
                          <a:tab pos="1168400" algn="l"/>
                        </a:tabLst>
                      </a:pPr>
                      <a:r>
                        <a:rPr kumimoji="0" lang="en-US" sz="2800" b="0" i="0" u="none" strike="noStrike" cap="none" normalizeH="0" baseline="0" dirty="0">
                          <a:ln>
                            <a:noFill/>
                          </a:ln>
                          <a:solidFill>
                            <a:srgbClr val="FFFFFF"/>
                          </a:solidFill>
                          <a:effectLst/>
                          <a:latin typeface="Helvetica Neue Medium" charset="0"/>
                          <a:ea typeface="ヒラギノ角ゴ ProN W6" charset="0"/>
                          <a:cs typeface="Helvetica Neue Medium" charset="0"/>
                          <a:sym typeface="Helvetica Neue Medium" charset="0"/>
                        </a:rPr>
                        <a:t> does this fit with what is happening in the world around me?</a:t>
                      </a:r>
                    </a:p>
                  </a:txBody>
                  <a:tcPr marL="330200" marR="330200" marT="330184" marB="330184" anchor="ctr" horzOverflow="overflow">
                    <a:lnL w="25400" cap="flat" cmpd="sng" algn="ctr">
                      <a:solidFill>
                        <a:srgbClr val="908F95"/>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8F929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pPr marL="407988" indent="0" eaLnBrk="1" hangingPunct="1">
              <a:defRPr/>
            </a:pPr>
            <a:r>
              <a:rPr lang="en-US" smtClean="0"/>
              <a:t>Tracking</a:t>
            </a:r>
          </a:p>
        </p:txBody>
      </p:sp>
      <p:sp>
        <p:nvSpPr>
          <p:cNvPr id="45058" name="Rectangle 2"/>
          <p:cNvSpPr>
            <a:spLocks noGrp="1" noChangeArrowheads="1"/>
          </p:cNvSpPr>
          <p:nvPr>
            <p:ph type="body" idx="1"/>
          </p:nvPr>
        </p:nvSpPr>
        <p:spPr>
          <a:xfrm>
            <a:off x="660400" y="2552700"/>
            <a:ext cx="11912600" cy="6858000"/>
          </a:xfrm>
        </p:spPr>
        <p:txBody>
          <a:bodyPr numCol="2"/>
          <a:lstStyle/>
          <a:p>
            <a:pPr eaLnBrk="1" hangingPunct="1">
              <a:buFontTx/>
              <a:buBlip>
                <a:blip r:embed="rId3"/>
              </a:buBlip>
              <a:defRPr/>
            </a:pPr>
            <a:r>
              <a:rPr lang="en-US" sz="3100" dirty="0" smtClean="0"/>
              <a:t>Helpful:</a:t>
            </a:r>
          </a:p>
          <a:p>
            <a:pPr marL="876300" lvl="1" eaLnBrk="1" hangingPunct="1">
              <a:spcBef>
                <a:spcPts val="2813"/>
              </a:spcBef>
              <a:buFontTx/>
              <a:buBlip>
                <a:blip r:embed="rId3"/>
              </a:buBlip>
              <a:defRPr/>
            </a:pPr>
            <a:r>
              <a:rPr lang="en-US" sz="3100" dirty="0" smtClean="0"/>
              <a:t>tracking goes beyond trying to please or displease others</a:t>
            </a:r>
          </a:p>
          <a:p>
            <a:pPr marL="876300" lvl="1" eaLnBrk="1" hangingPunct="1">
              <a:spcBef>
                <a:spcPts val="2813"/>
              </a:spcBef>
              <a:buFontTx/>
              <a:buBlip>
                <a:blip r:embed="rId3"/>
              </a:buBlip>
              <a:defRPr/>
            </a:pPr>
            <a:r>
              <a:rPr lang="en-US" sz="3100" dirty="0" smtClean="0"/>
              <a:t>check I</a:t>
            </a:r>
            <a:r>
              <a:rPr lang="ja-JP" altLang="en-US" sz="3100" dirty="0" smtClean="0">
                <a:latin typeface="Arial"/>
              </a:rPr>
              <a:t>’</a:t>
            </a:r>
            <a:r>
              <a:rPr lang="en-US" sz="3100" dirty="0" smtClean="0"/>
              <a:t>m on the right path</a:t>
            </a:r>
          </a:p>
          <a:p>
            <a:pPr marL="876300" lvl="1" eaLnBrk="1" hangingPunct="1">
              <a:spcBef>
                <a:spcPts val="2813"/>
              </a:spcBef>
              <a:buFontTx/>
              <a:buBlip>
                <a:blip r:embed="rId3"/>
              </a:buBlip>
              <a:defRPr/>
            </a:pPr>
            <a:r>
              <a:rPr lang="en-US" sz="3100" dirty="0" smtClean="0"/>
              <a:t>adapt to the environment rather than merely bending social whim</a:t>
            </a:r>
          </a:p>
          <a:p>
            <a:pPr marL="876300" lvl="1" eaLnBrk="1" hangingPunct="1">
              <a:spcBef>
                <a:spcPts val="2813"/>
              </a:spcBef>
              <a:buFontTx/>
              <a:buBlip>
                <a:blip r:embed="rId3"/>
              </a:buBlip>
              <a:defRPr/>
            </a:pPr>
            <a:r>
              <a:rPr lang="en-US" sz="3100" dirty="0" smtClean="0"/>
              <a:t>does the rule work for me in this context</a:t>
            </a:r>
          </a:p>
          <a:p>
            <a:pPr eaLnBrk="1" hangingPunct="1">
              <a:spcBef>
                <a:spcPts val="2813"/>
              </a:spcBef>
              <a:buFontTx/>
              <a:buBlip>
                <a:blip r:embed="rId3"/>
              </a:buBlip>
              <a:defRPr/>
            </a:pPr>
            <a:r>
              <a:rPr lang="en-US" sz="3100" dirty="0" smtClean="0"/>
              <a:t>Unhelpful:</a:t>
            </a:r>
          </a:p>
          <a:p>
            <a:pPr marL="876300" lvl="1" eaLnBrk="1" hangingPunct="1">
              <a:spcBef>
                <a:spcPts val="2813"/>
              </a:spcBef>
              <a:buFontTx/>
              <a:buBlip>
                <a:blip r:embed="rId3"/>
              </a:buBlip>
              <a:defRPr/>
            </a:pPr>
            <a:r>
              <a:rPr lang="en-US" sz="3100" dirty="0" smtClean="0"/>
              <a:t>focus on immediate consequences (e.g. drugs reduce anxiety) rather than long term consequences</a:t>
            </a:r>
          </a:p>
          <a:p>
            <a:pPr marL="876300" lvl="1" eaLnBrk="1" hangingPunct="1">
              <a:spcBef>
                <a:spcPts val="2813"/>
              </a:spcBef>
              <a:buFontTx/>
              <a:buBlip>
                <a:blip r:embed="rId3"/>
              </a:buBlip>
              <a:defRPr/>
            </a:pPr>
            <a:r>
              <a:rPr lang="en-US" sz="3100" dirty="0" smtClean="0"/>
              <a:t>track untested rules</a:t>
            </a:r>
          </a:p>
          <a:p>
            <a:pPr marL="876300" lvl="1" eaLnBrk="1" hangingPunct="1">
              <a:spcBef>
                <a:spcPts val="2813"/>
              </a:spcBef>
              <a:buFontTx/>
              <a:buBlip>
                <a:blip r:embed="rId3"/>
              </a:buBlip>
              <a:defRPr/>
            </a:pPr>
            <a:r>
              <a:rPr lang="en-US" sz="3100" dirty="0" smtClean="0"/>
              <a:t>tracking rules in the wrong context</a:t>
            </a:r>
          </a:p>
          <a:p>
            <a:pPr marL="876300" lvl="1" eaLnBrk="1" hangingPunct="1">
              <a:spcBef>
                <a:spcPts val="2813"/>
              </a:spcBef>
              <a:buFontTx/>
              <a:buBlip>
                <a:blip r:embed="rId3"/>
              </a:buBlip>
              <a:defRPr/>
            </a:pPr>
            <a:r>
              <a:rPr lang="en-US" sz="3100" dirty="0" smtClean="0"/>
              <a:t>track is inaccurate</a:t>
            </a: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pPr marL="407988" indent="0" eaLnBrk="1" hangingPunct="1">
              <a:defRPr/>
            </a:pPr>
            <a:r>
              <a:rPr lang="en-US" smtClean="0"/>
              <a:t>Tracking in therapy</a:t>
            </a:r>
          </a:p>
        </p:txBody>
      </p:sp>
      <p:sp>
        <p:nvSpPr>
          <p:cNvPr id="47106" name="Rectangle 2"/>
          <p:cNvSpPr>
            <a:spLocks noGrp="1" noChangeArrowheads="1"/>
          </p:cNvSpPr>
          <p:nvPr>
            <p:ph type="body" idx="1"/>
          </p:nvPr>
        </p:nvSpPr>
        <p:spPr>
          <a:xfrm>
            <a:off x="1041400" y="2768600"/>
            <a:ext cx="10922000" cy="6515100"/>
          </a:xfrm>
        </p:spPr>
        <p:txBody>
          <a:bodyPr/>
          <a:lstStyle/>
          <a:p>
            <a:pPr eaLnBrk="1" hangingPunct="1">
              <a:buFontTx/>
              <a:buBlip>
                <a:blip r:embed="rId3"/>
              </a:buBlip>
              <a:defRPr/>
            </a:pPr>
            <a:r>
              <a:rPr lang="en-US" smtClean="0"/>
              <a:t>i can</a:t>
            </a:r>
            <a:r>
              <a:rPr lang="ja-JP" altLang="en-US" smtClean="0">
                <a:latin typeface="Arial"/>
              </a:rPr>
              <a:t>’</a:t>
            </a:r>
            <a:r>
              <a:rPr lang="en-US" smtClean="0"/>
              <a:t>t go out because i</a:t>
            </a:r>
            <a:r>
              <a:rPr lang="ja-JP" altLang="en-US" smtClean="0">
                <a:latin typeface="Arial"/>
              </a:rPr>
              <a:t>’</a:t>
            </a:r>
            <a:r>
              <a:rPr lang="en-US" smtClean="0"/>
              <a:t>ll feel very anxious - track the short term consequence of not feeling social anxiety upon staying home</a:t>
            </a:r>
          </a:p>
          <a:p>
            <a:pPr eaLnBrk="1" hangingPunct="1">
              <a:buFontTx/>
              <a:buBlip>
                <a:blip r:embed="rId3"/>
              </a:buBlip>
              <a:defRPr/>
            </a:pPr>
            <a:r>
              <a:rPr lang="en-US" smtClean="0"/>
              <a:t>self-confirm the rule </a:t>
            </a:r>
            <a:r>
              <a:rPr lang="ja-JP" altLang="en-US" smtClean="0">
                <a:latin typeface="Arial"/>
              </a:rPr>
              <a:t>‘</a:t>
            </a:r>
            <a:r>
              <a:rPr lang="en-US" smtClean="0"/>
              <a:t>I am hopeless</a:t>
            </a:r>
            <a:r>
              <a:rPr lang="ja-JP" altLang="en-US" smtClean="0">
                <a:latin typeface="Arial"/>
              </a:rPr>
              <a:t>’</a:t>
            </a:r>
            <a:r>
              <a:rPr lang="en-US" smtClean="0"/>
              <a:t> in therapy</a:t>
            </a:r>
          </a:p>
          <a:p>
            <a:pPr eaLnBrk="1" hangingPunct="1">
              <a:buFontTx/>
              <a:buBlip>
                <a:blip r:embed="rId3"/>
              </a:buBlip>
              <a:defRPr/>
            </a:pPr>
            <a:r>
              <a:rPr lang="en-US" smtClean="0"/>
              <a:t>sticking to rules that don</a:t>
            </a:r>
            <a:r>
              <a:rPr lang="ja-JP" altLang="en-US" smtClean="0">
                <a:latin typeface="Arial"/>
              </a:rPr>
              <a:t>’</a:t>
            </a:r>
            <a:r>
              <a:rPr lang="en-US" smtClean="0"/>
              <a:t>t work regardless of the context</a:t>
            </a:r>
          </a:p>
          <a:p>
            <a:pPr eaLnBrk="1" hangingPunct="1">
              <a:buFontTx/>
              <a:buBlip>
                <a:blip r:embed="rId3"/>
              </a:buBlip>
              <a:defRPr/>
            </a:pPr>
            <a:r>
              <a:rPr lang="en-US" smtClean="0"/>
              <a:t>self-confirm the </a:t>
            </a:r>
            <a:r>
              <a:rPr lang="ja-JP" altLang="en-US" smtClean="0">
                <a:latin typeface="Arial"/>
              </a:rPr>
              <a:t>‘</a:t>
            </a:r>
            <a:r>
              <a:rPr lang="en-US" smtClean="0"/>
              <a:t>I</a:t>
            </a:r>
            <a:r>
              <a:rPr lang="ja-JP" altLang="en-US" smtClean="0">
                <a:latin typeface="Arial"/>
              </a:rPr>
              <a:t>’</a:t>
            </a:r>
            <a:r>
              <a:rPr lang="en-US" smtClean="0"/>
              <a:t>m an incompetent therapist</a:t>
            </a:r>
            <a:r>
              <a:rPr lang="ja-JP" altLang="en-US" smtClean="0">
                <a:latin typeface="Arial"/>
              </a:rPr>
              <a:t>’</a:t>
            </a:r>
            <a:r>
              <a:rPr lang="en-US" smtClean="0"/>
              <a:t> rule</a:t>
            </a:r>
          </a:p>
          <a:p>
            <a:pPr eaLnBrk="1" hangingPunct="1">
              <a:buFontTx/>
              <a:buBlip>
                <a:blip r:embed="rId3"/>
              </a:buBlip>
              <a:defRPr/>
            </a:pPr>
            <a:r>
              <a:rPr lang="en-US" smtClean="0"/>
              <a:t>enhance flexibility in tracking rules</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defRPr/>
            </a:pPr>
            <a:r>
              <a:rPr lang="en-US" smtClean="0"/>
              <a:t>Curious?</a:t>
            </a: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pPr marL="407988" indent="0" eaLnBrk="1" hangingPunct="1">
              <a:defRPr/>
            </a:pPr>
            <a:r>
              <a:rPr lang="en-US" smtClean="0"/>
              <a:t>Augmenting	</a:t>
            </a:r>
          </a:p>
        </p:txBody>
      </p:sp>
      <p:sp>
        <p:nvSpPr>
          <p:cNvPr id="50178" name="Rectangle 2"/>
          <p:cNvSpPr>
            <a:spLocks noGrp="1" noChangeArrowheads="1"/>
          </p:cNvSpPr>
          <p:nvPr>
            <p:ph type="body" idx="1"/>
          </p:nvPr>
        </p:nvSpPr>
        <p:spPr/>
        <p:txBody>
          <a:bodyPr/>
          <a:lstStyle/>
          <a:p>
            <a:pPr eaLnBrk="1" hangingPunct="1">
              <a:buFontTx/>
              <a:buBlip>
                <a:blip r:embed="rId2"/>
              </a:buBlip>
              <a:defRPr/>
            </a:pPr>
            <a:r>
              <a:rPr lang="en-US" smtClean="0"/>
              <a:t>connected to pliance and tracking (interacts)</a:t>
            </a:r>
          </a:p>
          <a:p>
            <a:pPr eaLnBrk="1" hangingPunct="1">
              <a:buFontTx/>
              <a:buBlip>
                <a:blip r:embed="rId2"/>
              </a:buBlip>
              <a:defRPr/>
            </a:pPr>
            <a:r>
              <a:rPr lang="en-US" smtClean="0"/>
              <a:t>does not specify consequences like plys or tracks</a:t>
            </a:r>
          </a:p>
          <a:p>
            <a:pPr eaLnBrk="1" hangingPunct="1">
              <a:buFontTx/>
              <a:buBlip>
                <a:blip r:embed="rId2"/>
              </a:buBlip>
              <a:defRPr/>
            </a:pPr>
            <a:r>
              <a:rPr lang="en-US" smtClean="0"/>
              <a:t>verbally formulated incentives</a:t>
            </a:r>
          </a:p>
          <a:p>
            <a:pPr eaLnBrk="1" hangingPunct="1">
              <a:buFontTx/>
              <a:buBlip>
                <a:blip r:embed="rId2"/>
              </a:buBlip>
              <a:defRPr/>
            </a:pPr>
            <a:r>
              <a:rPr lang="en-US" smtClean="0"/>
              <a:t>what we commonly call </a:t>
            </a:r>
            <a:r>
              <a:rPr lang="ja-JP" altLang="en-US" smtClean="0">
                <a:latin typeface="Arial"/>
              </a:rPr>
              <a:t>‘</a:t>
            </a:r>
            <a:r>
              <a:rPr lang="en-US" smtClean="0"/>
              <a:t>motivation</a:t>
            </a:r>
            <a:r>
              <a:rPr lang="ja-JP" altLang="en-US" smtClean="0">
                <a:latin typeface="Arial"/>
              </a:rPr>
              <a:t>’</a:t>
            </a:r>
            <a:endParaRPr lang="en-US" smtClean="0"/>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100" y="457200"/>
            <a:ext cx="6083300" cy="826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6200" y="482600"/>
            <a:ext cx="6273800" cy="85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marL="407988" indent="0" eaLnBrk="1" hangingPunct="1">
              <a:defRPr/>
            </a:pPr>
            <a:r>
              <a:rPr lang="en-US" smtClean="0"/>
              <a:t>Augmenting</a:t>
            </a:r>
          </a:p>
        </p:txBody>
      </p:sp>
      <p:sp>
        <p:nvSpPr>
          <p:cNvPr id="51202" name="Rectangle 2"/>
          <p:cNvSpPr>
            <a:spLocks noGrp="1" noChangeArrowheads="1"/>
          </p:cNvSpPr>
          <p:nvPr>
            <p:ph type="body" idx="1"/>
          </p:nvPr>
        </p:nvSpPr>
        <p:spPr/>
        <p:txBody>
          <a:bodyPr/>
          <a:lstStyle/>
          <a:p>
            <a:pPr eaLnBrk="1" hangingPunct="1">
              <a:buFontTx/>
              <a:buBlip>
                <a:blip r:embed="rId2"/>
              </a:buBlip>
              <a:defRPr/>
            </a:pPr>
            <a:r>
              <a:rPr lang="en-US" smtClean="0"/>
              <a:t>Formative - establish new consequences</a:t>
            </a:r>
          </a:p>
          <a:p>
            <a:pPr eaLnBrk="1" hangingPunct="1">
              <a:buFontTx/>
              <a:buBlip>
                <a:blip r:embed="rId2"/>
              </a:buBlip>
              <a:defRPr/>
            </a:pPr>
            <a:r>
              <a:rPr lang="en-US" smtClean="0"/>
              <a:t>e.g. if hearing the word </a:t>
            </a:r>
            <a:r>
              <a:rPr lang="en-US" i="1" u="sng" smtClean="0"/>
              <a:t>good</a:t>
            </a:r>
            <a:r>
              <a:rPr lang="en-US" smtClean="0"/>
              <a:t> is reinforcing, then learning that the word </a:t>
            </a:r>
            <a:r>
              <a:rPr lang="en-US" i="1" u="sng" smtClean="0"/>
              <a:t>bon</a:t>
            </a:r>
            <a:r>
              <a:rPr lang="en-US" smtClean="0"/>
              <a:t> also means </a:t>
            </a:r>
            <a:r>
              <a:rPr lang="en-US" i="1" u="sng" smtClean="0"/>
              <a:t>good</a:t>
            </a:r>
            <a:r>
              <a:rPr lang="en-US" smtClean="0"/>
              <a:t> can establish it as a reinforcer as well</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3738" y="2082800"/>
            <a:ext cx="5527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pPr marL="407988" indent="0" eaLnBrk="1" hangingPunct="1">
              <a:defRPr/>
            </a:pPr>
            <a:r>
              <a:rPr lang="en-US" smtClean="0"/>
              <a:t>Augmenting</a:t>
            </a:r>
          </a:p>
        </p:txBody>
      </p:sp>
      <p:sp>
        <p:nvSpPr>
          <p:cNvPr id="52226" name="Rectangle 2"/>
          <p:cNvSpPr>
            <a:spLocks noGrp="1" noChangeArrowheads="1"/>
          </p:cNvSpPr>
          <p:nvPr>
            <p:ph type="body" idx="1"/>
          </p:nvPr>
        </p:nvSpPr>
        <p:spPr>
          <a:xfrm>
            <a:off x="1041400" y="2768600"/>
            <a:ext cx="6210300" cy="6350000"/>
          </a:xfrm>
        </p:spPr>
        <p:txBody>
          <a:bodyPr/>
          <a:lstStyle/>
          <a:p>
            <a:pPr eaLnBrk="1" hangingPunct="1">
              <a:buFontTx/>
              <a:buBlip>
                <a:blip r:embed="rId3"/>
              </a:buBlip>
              <a:defRPr/>
            </a:pPr>
            <a:r>
              <a:rPr lang="en-US" smtClean="0"/>
              <a:t>Motivative - increases the reinforcing value of something that is already reinforcing</a:t>
            </a:r>
          </a:p>
          <a:p>
            <a:pPr eaLnBrk="1" hangingPunct="1">
              <a:buFontTx/>
              <a:buBlip>
                <a:blip r:embed="rId3"/>
              </a:buBlip>
              <a:defRPr/>
            </a:pPr>
            <a:r>
              <a:rPr lang="en-US" smtClean="0"/>
              <a:t>values - chief source of motivation in adults</a:t>
            </a:r>
          </a:p>
          <a:p>
            <a:pPr eaLnBrk="1" hangingPunct="1">
              <a:buFontTx/>
              <a:buBlip>
                <a:blip r:embed="rId3"/>
              </a:buBlip>
              <a:defRPr/>
            </a:pPr>
            <a:r>
              <a:rPr lang="en-US" smtClean="0"/>
              <a:t>e.g. eat vegetables to be a big strong boy; how want to be a loving partner</a:t>
            </a:r>
          </a:p>
        </p:txBody>
      </p:sp>
      <p:pic>
        <p:nvPicPr>
          <p:cNvPr id="522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2800" y="2667000"/>
            <a:ext cx="5435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lstStyle/>
          <a:p>
            <a:pPr marL="407988" indent="0" eaLnBrk="1" hangingPunct="1">
              <a:defRPr/>
            </a:pPr>
            <a:r>
              <a:rPr lang="en-US" smtClean="0"/>
              <a:t>Augmenting</a:t>
            </a:r>
          </a:p>
        </p:txBody>
      </p:sp>
      <p:sp>
        <p:nvSpPr>
          <p:cNvPr id="54274" name="Rectangle 2"/>
          <p:cNvSpPr>
            <a:spLocks noGrp="1" noChangeArrowheads="1"/>
          </p:cNvSpPr>
          <p:nvPr>
            <p:ph type="body" idx="1"/>
          </p:nvPr>
        </p:nvSpPr>
        <p:spPr>
          <a:xfrm>
            <a:off x="558800" y="2476500"/>
            <a:ext cx="11938000" cy="6934200"/>
          </a:xfrm>
        </p:spPr>
        <p:txBody>
          <a:bodyPr/>
          <a:lstStyle/>
          <a:p>
            <a:pPr eaLnBrk="1" hangingPunct="1">
              <a:buFontTx/>
              <a:buBlip>
                <a:blip r:embed="rId3"/>
              </a:buBlip>
              <a:defRPr/>
            </a:pPr>
            <a:r>
              <a:rPr lang="en-US" sz="3400" smtClean="0"/>
              <a:t>Helpful:</a:t>
            </a:r>
          </a:p>
          <a:p>
            <a:pPr marL="876300" lvl="1" eaLnBrk="1" hangingPunct="1">
              <a:spcBef>
                <a:spcPts val="3100"/>
              </a:spcBef>
              <a:buFontTx/>
              <a:buBlip>
                <a:blip r:embed="rId3"/>
              </a:buBlip>
              <a:defRPr/>
            </a:pPr>
            <a:r>
              <a:rPr lang="en-US" sz="3400" smtClean="0"/>
              <a:t>put us into contact with things we value in life</a:t>
            </a:r>
          </a:p>
          <a:p>
            <a:pPr marL="876300" lvl="1" eaLnBrk="1" hangingPunct="1">
              <a:spcBef>
                <a:spcPts val="3100"/>
              </a:spcBef>
              <a:buFontTx/>
              <a:buBlip>
                <a:blip r:embed="rId3"/>
              </a:buBlip>
              <a:defRPr/>
            </a:pPr>
            <a:r>
              <a:rPr lang="en-US" sz="3400" smtClean="0"/>
              <a:t>ethical and moral behaviour</a:t>
            </a:r>
          </a:p>
          <a:p>
            <a:pPr marL="876300" lvl="1" eaLnBrk="1" hangingPunct="1">
              <a:spcBef>
                <a:spcPts val="3100"/>
              </a:spcBef>
              <a:buFontTx/>
              <a:buBlip>
                <a:blip r:embed="rId3"/>
              </a:buBlip>
              <a:defRPr/>
            </a:pPr>
            <a:r>
              <a:rPr lang="en-US" sz="3400" smtClean="0"/>
              <a:t>gives flexibility to rule following</a:t>
            </a:r>
          </a:p>
          <a:p>
            <a:pPr marL="876300" lvl="1" eaLnBrk="1" hangingPunct="1">
              <a:spcBef>
                <a:spcPts val="3100"/>
              </a:spcBef>
              <a:buFontTx/>
              <a:buBlip>
                <a:blip r:embed="rId3"/>
              </a:buBlip>
              <a:defRPr/>
            </a:pPr>
            <a:r>
              <a:rPr lang="en-US" sz="3400" smtClean="0"/>
              <a:t>put us in contact with new and helpful consequences</a:t>
            </a:r>
          </a:p>
          <a:p>
            <a:pPr eaLnBrk="1" hangingPunct="1">
              <a:spcBef>
                <a:spcPts val="3100"/>
              </a:spcBef>
              <a:buFontTx/>
              <a:buBlip>
                <a:blip r:embed="rId3"/>
              </a:buBlip>
              <a:defRPr/>
            </a:pPr>
            <a:r>
              <a:rPr lang="en-US" sz="3400" smtClean="0"/>
              <a:t>Unhelpful:</a:t>
            </a:r>
          </a:p>
          <a:p>
            <a:pPr marL="876300" lvl="1" eaLnBrk="1" hangingPunct="1">
              <a:spcBef>
                <a:spcPts val="3100"/>
              </a:spcBef>
              <a:buFontTx/>
              <a:buBlip>
                <a:blip r:embed="rId3"/>
              </a:buBlip>
              <a:defRPr/>
            </a:pPr>
            <a:r>
              <a:rPr lang="en-US" sz="3400" smtClean="0"/>
              <a:t>insensitivity to changing contingencies can increase</a:t>
            </a:r>
          </a:p>
          <a:p>
            <a:pPr marL="876300" lvl="1" eaLnBrk="1" hangingPunct="1">
              <a:spcBef>
                <a:spcPts val="3100"/>
              </a:spcBef>
              <a:buFontTx/>
              <a:buBlip>
                <a:blip r:embed="rId3"/>
              </a:buBlip>
              <a:defRPr/>
            </a:pPr>
            <a:r>
              <a:rPr lang="en-US" sz="3400" smtClean="0"/>
              <a:t>linked to abstract or remote consequences</a:t>
            </a:r>
          </a:p>
          <a:p>
            <a:pPr marL="876300" lvl="1" eaLnBrk="1" hangingPunct="1">
              <a:spcBef>
                <a:spcPts val="3100"/>
              </a:spcBef>
              <a:buFontTx/>
              <a:buBlip>
                <a:blip r:embed="rId3"/>
              </a:buBlip>
              <a:defRPr/>
            </a:pPr>
            <a:r>
              <a:rPr lang="en-US" sz="3400" smtClean="0"/>
              <a:t>can interfere with effective valued actions</a:t>
            </a: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p:txBody>
          <a:bodyPr/>
          <a:lstStyle/>
          <a:p>
            <a:pPr marL="407988" indent="0" eaLnBrk="1" hangingPunct="1">
              <a:defRPr/>
            </a:pPr>
            <a:r>
              <a:rPr lang="en-US" smtClean="0"/>
              <a:t>Augmenting in therapy</a:t>
            </a:r>
          </a:p>
        </p:txBody>
      </p:sp>
      <p:sp>
        <p:nvSpPr>
          <p:cNvPr id="56322" name="Rectangle 2"/>
          <p:cNvSpPr>
            <a:spLocks noGrp="1" noChangeArrowheads="1"/>
          </p:cNvSpPr>
          <p:nvPr>
            <p:ph type="body" idx="1"/>
          </p:nvPr>
        </p:nvSpPr>
        <p:spPr>
          <a:xfrm>
            <a:off x="838200" y="2120900"/>
            <a:ext cx="11455400" cy="7239000"/>
          </a:xfrm>
        </p:spPr>
        <p:txBody>
          <a:bodyPr/>
          <a:lstStyle/>
          <a:p>
            <a:pPr eaLnBrk="1" hangingPunct="1">
              <a:buFontTx/>
              <a:buBlip>
                <a:blip r:embed="rId2"/>
              </a:buBlip>
              <a:defRPr/>
            </a:pPr>
            <a:r>
              <a:rPr lang="en-US" smtClean="0"/>
              <a:t>pliance and augmenting can interact - e.g. </a:t>
            </a:r>
            <a:r>
              <a:rPr lang="ja-JP" altLang="en-US" smtClean="0">
                <a:latin typeface="Arial"/>
              </a:rPr>
              <a:t>“</a:t>
            </a:r>
            <a:r>
              <a:rPr lang="en-US" smtClean="0"/>
              <a:t>I need to be a lovable person</a:t>
            </a:r>
            <a:r>
              <a:rPr lang="ja-JP" altLang="en-US" smtClean="0">
                <a:latin typeface="Arial"/>
              </a:rPr>
              <a:t>”</a:t>
            </a:r>
            <a:r>
              <a:rPr lang="en-US" smtClean="0"/>
              <a:t> may be established as an ultimate reward</a:t>
            </a:r>
          </a:p>
          <a:p>
            <a:pPr eaLnBrk="1" hangingPunct="1">
              <a:buFontTx/>
              <a:buBlip>
                <a:blip r:embed="rId2"/>
              </a:buBlip>
              <a:defRPr/>
            </a:pPr>
            <a:r>
              <a:rPr lang="en-US" smtClean="0"/>
              <a:t>I want to live a life full of vitality. In order to do so I must think through/solve my depressive thoughts. Then I will feel happy, and I can get on with things</a:t>
            </a:r>
          </a:p>
          <a:p>
            <a:pPr eaLnBrk="1" hangingPunct="1">
              <a:buFontTx/>
              <a:buBlip>
                <a:blip r:embed="rId2"/>
              </a:buBlip>
              <a:defRPr/>
            </a:pPr>
            <a:r>
              <a:rPr lang="en-US" smtClean="0"/>
              <a:t>I want to be a wonderfully supportive and empathic therapist, so I need to please my clients any way I can</a:t>
            </a:r>
          </a:p>
          <a:p>
            <a:pPr eaLnBrk="1" hangingPunct="1">
              <a:buFontTx/>
              <a:buBlip>
                <a:blip r:embed="rId2"/>
              </a:buBlip>
              <a:defRPr/>
            </a:pPr>
            <a:r>
              <a:rPr lang="en-US" smtClean="0"/>
              <a:t>values</a:t>
            </a:r>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marL="407988" indent="0" eaLnBrk="1" hangingPunct="1">
              <a:defRPr/>
            </a:pPr>
            <a:r>
              <a:rPr lang="en-US" smtClean="0"/>
              <a:t>Summary</a:t>
            </a:r>
          </a:p>
        </p:txBody>
      </p:sp>
      <p:sp>
        <p:nvSpPr>
          <p:cNvPr id="57346" name="Rectangle 2"/>
          <p:cNvSpPr>
            <a:spLocks noGrp="1" noChangeArrowheads="1"/>
          </p:cNvSpPr>
          <p:nvPr>
            <p:ph type="body" idx="1"/>
          </p:nvPr>
        </p:nvSpPr>
        <p:spPr/>
        <p:txBody>
          <a:bodyPr/>
          <a:lstStyle/>
          <a:p>
            <a:pPr eaLnBrk="1" hangingPunct="1">
              <a:buFontTx/>
              <a:buBlip>
                <a:blip r:embed="rId2"/>
              </a:buBlip>
              <a:defRPr/>
            </a:pPr>
            <a:r>
              <a:rPr lang="en-US" smtClean="0"/>
              <a:t>from </a:t>
            </a:r>
            <a:r>
              <a:rPr lang="ja-JP" altLang="en-US" smtClean="0">
                <a:latin typeface="Arial"/>
              </a:rPr>
              <a:t>‘</a:t>
            </a:r>
            <a:r>
              <a:rPr lang="en-US" smtClean="0"/>
              <a:t>Learning RFT</a:t>
            </a:r>
            <a:r>
              <a:rPr lang="ja-JP" altLang="en-US" smtClean="0">
                <a:latin typeface="Arial"/>
              </a:rPr>
              <a:t>’</a:t>
            </a:r>
            <a:endParaRPr lang="en-US" smtClean="0"/>
          </a:p>
          <a:p>
            <a:pPr eaLnBrk="1" hangingPunct="1">
              <a:buFontTx/>
              <a:buBlip>
                <a:blip r:embed="rId2"/>
              </a:buBlip>
              <a:defRPr/>
            </a:pPr>
            <a:r>
              <a:rPr lang="en-US" smtClean="0"/>
              <a:t>pliance - you seek what the rule giver holds in her hand</a:t>
            </a:r>
          </a:p>
          <a:p>
            <a:pPr eaLnBrk="1" hangingPunct="1">
              <a:buFontTx/>
              <a:buBlip>
                <a:blip r:embed="rId2"/>
              </a:buBlip>
              <a:defRPr/>
            </a:pPr>
            <a:r>
              <a:rPr lang="en-US" smtClean="0"/>
              <a:t>tracking - you seek whatever is on the map</a:t>
            </a:r>
          </a:p>
          <a:p>
            <a:pPr eaLnBrk="1" hangingPunct="1">
              <a:buFontTx/>
              <a:buBlip>
                <a:blip r:embed="rId2"/>
              </a:buBlip>
              <a:defRPr/>
            </a:pPr>
            <a:r>
              <a:rPr lang="en-US" smtClean="0"/>
              <a:t>augmenting - you seek consequences based on the value you assign them</a:t>
            </a:r>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p:txBody>
          <a:bodyPr/>
          <a:lstStyle/>
          <a:p>
            <a:pPr marL="407988" indent="0" eaLnBrk="1" hangingPunct="1">
              <a:defRPr/>
            </a:pPr>
            <a:r>
              <a:rPr lang="en-US" smtClean="0"/>
              <a:t>Rules for flexibility </a:t>
            </a:r>
          </a:p>
        </p:txBody>
      </p:sp>
      <p:sp>
        <p:nvSpPr>
          <p:cNvPr id="58370" name="Rectangle 2"/>
          <p:cNvSpPr>
            <a:spLocks noGrp="1" noChangeArrowheads="1"/>
          </p:cNvSpPr>
          <p:nvPr>
            <p:ph type="body" idx="1"/>
          </p:nvPr>
        </p:nvSpPr>
        <p:spPr>
          <a:xfrm>
            <a:off x="1041400" y="2768600"/>
            <a:ext cx="10922000" cy="6438900"/>
          </a:xfrm>
        </p:spPr>
        <p:txBody>
          <a:bodyPr/>
          <a:lstStyle/>
          <a:p>
            <a:pPr eaLnBrk="1" hangingPunct="1">
              <a:buFontTx/>
              <a:buBlip>
                <a:blip r:embed="rId2"/>
              </a:buBlip>
              <a:defRPr/>
            </a:pPr>
            <a:r>
              <a:rPr lang="en-US" smtClean="0"/>
              <a:t>learn rapidly, with precision, and effectively</a:t>
            </a:r>
          </a:p>
          <a:p>
            <a:pPr eaLnBrk="1" hangingPunct="1">
              <a:buFontTx/>
              <a:buBlip>
                <a:blip r:embed="rId2"/>
              </a:buBlip>
              <a:defRPr/>
            </a:pPr>
            <a:r>
              <a:rPr lang="en-US" smtClean="0"/>
              <a:t>can apply rules in vastly different situations to the one in which it was presented</a:t>
            </a:r>
          </a:p>
          <a:p>
            <a:pPr eaLnBrk="1" hangingPunct="1">
              <a:buFontTx/>
              <a:buBlip>
                <a:blip r:embed="rId2"/>
              </a:buBlip>
              <a:defRPr/>
            </a:pPr>
            <a:r>
              <a:rPr lang="en-US" smtClean="0"/>
              <a:t>avoid dangerous, potentially lethal situations</a:t>
            </a:r>
          </a:p>
          <a:p>
            <a:pPr eaLnBrk="1" hangingPunct="1">
              <a:buFontTx/>
              <a:buBlip>
                <a:blip r:embed="rId2"/>
              </a:buBlip>
              <a:defRPr/>
            </a:pPr>
            <a:r>
              <a:rPr lang="en-US" smtClean="0"/>
              <a:t>delay and reduce impulsivity</a:t>
            </a:r>
          </a:p>
          <a:p>
            <a:pPr eaLnBrk="1" hangingPunct="1">
              <a:buFontTx/>
              <a:buBlip>
                <a:blip r:embed="rId2"/>
              </a:buBlip>
              <a:defRPr/>
            </a:pPr>
            <a:r>
              <a:rPr lang="en-US" smtClean="0"/>
              <a:t>deal with problems ahead of time</a:t>
            </a:r>
          </a:p>
          <a:p>
            <a:pPr eaLnBrk="1" hangingPunct="1">
              <a:buFontTx/>
              <a:buBlip>
                <a:blip r:embed="rId2"/>
              </a:buBlip>
              <a:defRPr/>
            </a:pPr>
            <a:r>
              <a:rPr lang="en-US" smtClean="0"/>
              <a:t>use verbal strategies to respond to ambiguity</a:t>
            </a:r>
          </a:p>
          <a:p>
            <a:pPr eaLnBrk="1" hangingPunct="1">
              <a:buFontTx/>
              <a:buBlip>
                <a:blip r:embed="rId2"/>
              </a:buBlip>
              <a:defRPr/>
            </a:pPr>
            <a:r>
              <a:rPr lang="en-US" smtClean="0"/>
              <a:t>self-knowledge (monitor and awareness)</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72700" y="53340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1041400" y="254000"/>
            <a:ext cx="8369300" cy="2438400"/>
          </a:xfrm>
        </p:spPr>
        <p:txBody>
          <a:bodyPr/>
          <a:lstStyle/>
          <a:p>
            <a:pPr marL="407988" indent="0" eaLnBrk="1" hangingPunct="1">
              <a:defRPr/>
            </a:pPr>
            <a:r>
              <a:rPr lang="en-US" smtClean="0"/>
              <a:t>Rules understood, not followed...</a:t>
            </a:r>
          </a:p>
        </p:txBody>
      </p:sp>
      <p:sp>
        <p:nvSpPr>
          <p:cNvPr id="59394" name="Rectangle 2"/>
          <p:cNvSpPr>
            <a:spLocks noGrp="1" noChangeArrowheads="1"/>
          </p:cNvSpPr>
          <p:nvPr>
            <p:ph type="body" idx="1"/>
          </p:nvPr>
        </p:nvSpPr>
        <p:spPr/>
        <p:txBody>
          <a:bodyPr/>
          <a:lstStyle/>
          <a:p>
            <a:pPr eaLnBrk="1" hangingPunct="1">
              <a:buFontTx/>
              <a:buBlip>
                <a:blip r:embed="rId2"/>
              </a:buBlip>
              <a:defRPr/>
            </a:pPr>
            <a:r>
              <a:rPr lang="en-US" smtClean="0"/>
              <a:t>knowledge does not equal behaviour change</a:t>
            </a:r>
          </a:p>
          <a:p>
            <a:pPr eaLnBrk="1" hangingPunct="1">
              <a:buFontTx/>
              <a:buBlip>
                <a:blip r:embed="rId2"/>
              </a:buBlip>
              <a:defRPr/>
            </a:pPr>
            <a:r>
              <a:rPr lang="en-US" smtClean="0"/>
              <a:t>Why?</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39300" y="381000"/>
            <a:ext cx="2933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368300" y="8369300"/>
            <a:ext cx="12217400" cy="914400"/>
          </a:xfrm>
        </p:spPr>
        <p:txBody>
          <a:bodyPr/>
          <a:lstStyle/>
          <a:p>
            <a:pPr algn="ctr" eaLnBrk="1" hangingPunct="1">
              <a:defRPr/>
            </a:pPr>
            <a:r>
              <a:rPr lang="en-US" smtClean="0"/>
              <a:t>Don</a:t>
            </a:r>
            <a:r>
              <a:rPr lang="ja-JP" altLang="en-US" smtClean="0">
                <a:latin typeface="Arial"/>
              </a:rPr>
              <a:t>’</a:t>
            </a:r>
            <a:r>
              <a:rPr lang="en-US" smtClean="0"/>
              <a:t>t have the skills required to follow the rule</a:t>
            </a: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038" y="423863"/>
            <a:ext cx="8572500" cy="77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368300" y="8369300"/>
            <a:ext cx="12242800" cy="660400"/>
          </a:xfrm>
        </p:spPr>
        <p:txBody>
          <a:bodyPr/>
          <a:lstStyle/>
          <a:p>
            <a:pPr algn="ctr" eaLnBrk="1" hangingPunct="1">
              <a:defRPr/>
            </a:pPr>
            <a:r>
              <a:rPr lang="en-US" smtClean="0"/>
              <a:t>Credibility of the speaker</a:t>
            </a:r>
          </a:p>
        </p:txBody>
      </p:sp>
      <p:sp>
        <p:nvSpPr>
          <p:cNvPr id="61442" name="Rectangle 2"/>
          <p:cNvSpPr>
            <a:spLocks noGrp="1" noChangeArrowheads="1"/>
          </p:cNvSpPr>
          <p:nvPr>
            <p:ph type="body" idx="1"/>
          </p:nvPr>
        </p:nvSpPr>
        <p:spPr>
          <a:xfrm>
            <a:off x="368300" y="9017000"/>
            <a:ext cx="12242800" cy="431800"/>
          </a:xfrm>
        </p:spPr>
        <p:txBody>
          <a:bodyPr/>
          <a:lstStyle/>
          <a:p>
            <a:pPr marL="0" indent="0" algn="ctr" eaLnBrk="1" hangingPunct="1">
              <a:defRPr/>
            </a:pPr>
            <a:r>
              <a:rPr lang="en-US" smtClean="0"/>
              <a:t>would you act on advice from this man?!</a:t>
            </a:r>
          </a:p>
        </p:txBody>
      </p:sp>
      <p:pic>
        <p:nvPicPr>
          <p:cNvPr id="614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3000" y="495300"/>
            <a:ext cx="5575300"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368300" y="8369300"/>
            <a:ext cx="12344400" cy="660400"/>
          </a:xfrm>
        </p:spPr>
        <p:txBody>
          <a:bodyPr/>
          <a:lstStyle/>
          <a:p>
            <a:pPr algn="ctr" eaLnBrk="1" hangingPunct="1">
              <a:defRPr/>
            </a:pPr>
            <a:r>
              <a:rPr lang="en-US" smtClean="0"/>
              <a:t>authority and ability to mediate reinforcement</a:t>
            </a:r>
          </a:p>
        </p:txBody>
      </p:sp>
      <p:sp>
        <p:nvSpPr>
          <p:cNvPr id="62466" name="Rectangle 2"/>
          <p:cNvSpPr>
            <a:spLocks noGrp="1" noChangeArrowheads="1"/>
          </p:cNvSpPr>
          <p:nvPr>
            <p:ph type="body" idx="1"/>
          </p:nvPr>
        </p:nvSpPr>
        <p:spPr/>
        <p:txBody>
          <a:bodyPr/>
          <a:lstStyle/>
          <a:p>
            <a:pPr marL="0" indent="0" eaLnBrk="1" hangingPunct="1">
              <a:defRPr/>
            </a:pPr>
            <a:endParaRPr lang="en-US" smtClean="0"/>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4913" y="482600"/>
            <a:ext cx="10580687" cy="76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279400"/>
            <a:ext cx="6477000" cy="923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368300" y="8369300"/>
            <a:ext cx="12280900" cy="660400"/>
          </a:xfrm>
        </p:spPr>
        <p:txBody>
          <a:bodyPr/>
          <a:lstStyle/>
          <a:p>
            <a:pPr algn="ctr" eaLnBrk="1" hangingPunct="1">
              <a:defRPr/>
            </a:pPr>
            <a:r>
              <a:rPr lang="en-US" smtClean="0"/>
              <a:t>plausibility of the rule</a:t>
            </a:r>
          </a:p>
        </p:txBody>
      </p:sp>
      <p:sp>
        <p:nvSpPr>
          <p:cNvPr id="63490" name="Rectangle 2"/>
          <p:cNvSpPr>
            <a:spLocks noGrp="1" noChangeArrowheads="1"/>
          </p:cNvSpPr>
          <p:nvPr>
            <p:ph type="body" idx="1"/>
          </p:nvPr>
        </p:nvSpPr>
        <p:spPr/>
        <p:txBody>
          <a:bodyPr/>
          <a:lstStyle/>
          <a:p>
            <a:pPr marL="0" indent="0" eaLnBrk="1" hangingPunct="1">
              <a:defRPr/>
            </a:pPr>
            <a:endParaRPr lang="en-US" smtClean="0"/>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16200" y="431800"/>
            <a:ext cx="7772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317500" y="8229600"/>
            <a:ext cx="12369800" cy="1257300"/>
          </a:xfrm>
        </p:spPr>
        <p:txBody>
          <a:bodyPr/>
          <a:lstStyle/>
          <a:p>
            <a:pPr algn="ctr" eaLnBrk="1" hangingPunct="1">
              <a:defRPr/>
            </a:pPr>
            <a:r>
              <a:rPr lang="en-US" smtClean="0"/>
              <a:t>asked to do something that doesn</a:t>
            </a:r>
            <a:r>
              <a:rPr lang="ja-JP" altLang="en-US" smtClean="0">
                <a:latin typeface="Arial"/>
              </a:rPr>
              <a:t>’</a:t>
            </a:r>
            <a:r>
              <a:rPr lang="en-US" smtClean="0"/>
              <a:t>t fit with values</a:t>
            </a: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 y="508000"/>
            <a:ext cx="11915775" cy="760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1041400" y="266700"/>
            <a:ext cx="10922000" cy="2438400"/>
          </a:xfrm>
        </p:spPr>
        <p:txBody>
          <a:bodyPr/>
          <a:lstStyle/>
          <a:p>
            <a:pPr marL="407988" indent="0" algn="ctr" eaLnBrk="1" hangingPunct="1">
              <a:defRPr/>
            </a:pPr>
            <a:r>
              <a:rPr lang="en-US" smtClean="0"/>
              <a:t>RFT and Persuasion</a:t>
            </a: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87713" y="2298700"/>
            <a:ext cx="6083300" cy="709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1422400" y="3568700"/>
            <a:ext cx="10541000" cy="2425700"/>
          </a:xfrm>
        </p:spPr>
        <p:txBody>
          <a:bodyPr/>
          <a:lstStyle/>
          <a:p>
            <a:pPr eaLnBrk="1" hangingPunct="1">
              <a:defRPr/>
            </a:pPr>
            <a:r>
              <a:rPr lang="en-US" smtClean="0"/>
              <a:t>Nobody likes to be told what to do</a:t>
            </a:r>
          </a:p>
        </p:txBody>
      </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368300" y="8369300"/>
            <a:ext cx="12268200" cy="660400"/>
          </a:xfrm>
        </p:spPr>
        <p:txBody>
          <a:bodyPr/>
          <a:lstStyle/>
          <a:p>
            <a:pPr algn="ctr" eaLnBrk="1" hangingPunct="1">
              <a:defRPr/>
            </a:pPr>
            <a:r>
              <a:rPr lang="en-US" sz="3800" smtClean="0"/>
              <a:t>Verbal relations are only amplified by verbal attack</a:t>
            </a:r>
          </a:p>
        </p:txBody>
      </p:sp>
      <p:sp>
        <p:nvSpPr>
          <p:cNvPr id="67586" name="Rectangle 2"/>
          <p:cNvSpPr>
            <a:spLocks noGrp="1" noChangeArrowheads="1"/>
          </p:cNvSpPr>
          <p:nvPr>
            <p:ph type="body" idx="1"/>
          </p:nvPr>
        </p:nvSpPr>
        <p:spPr>
          <a:xfrm>
            <a:off x="368300" y="9017000"/>
            <a:ext cx="12268200" cy="431800"/>
          </a:xfrm>
        </p:spPr>
        <p:txBody>
          <a:bodyPr/>
          <a:lstStyle/>
          <a:p>
            <a:pPr marL="0" indent="0" algn="ctr" eaLnBrk="1" hangingPunct="1">
              <a:defRPr/>
            </a:pPr>
            <a:r>
              <a:rPr lang="en-US" smtClean="0"/>
              <a:t>verbal relations are additive not subtractive - no delete button!</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413" y="441325"/>
            <a:ext cx="7812087" cy="77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368300" y="8369300"/>
            <a:ext cx="12280900" cy="1117600"/>
          </a:xfrm>
        </p:spPr>
        <p:txBody>
          <a:bodyPr/>
          <a:lstStyle/>
          <a:p>
            <a:pPr algn="ctr" eaLnBrk="1" hangingPunct="1">
              <a:defRPr/>
            </a:pPr>
            <a:r>
              <a:rPr lang="en-US" sz="3600" smtClean="0"/>
              <a:t>verbal rules often induce insensitivity to direct consequences</a:t>
            </a:r>
          </a:p>
        </p:txBody>
      </p:sp>
      <p:pic>
        <p:nvPicPr>
          <p:cNvPr id="686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6100" y="533400"/>
            <a:ext cx="9359900"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292100" y="8369300"/>
            <a:ext cx="12420600" cy="660400"/>
          </a:xfrm>
        </p:spPr>
        <p:txBody>
          <a:bodyPr/>
          <a:lstStyle/>
          <a:p>
            <a:pPr algn="ctr" eaLnBrk="1" hangingPunct="1">
              <a:defRPr/>
            </a:pPr>
            <a:r>
              <a:rPr lang="en-US" smtClean="0"/>
              <a:t>Change verbal relations by adding new ones</a:t>
            </a:r>
          </a:p>
        </p:txBody>
      </p:sp>
      <p:sp>
        <p:nvSpPr>
          <p:cNvPr id="70658" name="Rectangle 2"/>
          <p:cNvSpPr>
            <a:spLocks noGrp="1" noChangeArrowheads="1"/>
          </p:cNvSpPr>
          <p:nvPr>
            <p:ph type="body" idx="1"/>
          </p:nvPr>
        </p:nvSpPr>
        <p:spPr>
          <a:xfrm>
            <a:off x="368300" y="9017000"/>
            <a:ext cx="12268200" cy="431800"/>
          </a:xfrm>
        </p:spPr>
        <p:txBody>
          <a:bodyPr/>
          <a:lstStyle/>
          <a:p>
            <a:pPr marL="0" indent="0" algn="ctr" eaLnBrk="1" hangingPunct="1">
              <a:defRPr/>
            </a:pPr>
            <a:r>
              <a:rPr lang="en-US" smtClean="0"/>
              <a:t>this expands the network - much easier this way!</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1100" y="330200"/>
            <a:ext cx="10633075" cy="797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p:txBody>
          <a:bodyPr/>
          <a:lstStyle/>
          <a:p>
            <a:pPr marL="407988" indent="0" eaLnBrk="1" hangingPunct="1">
              <a:defRPr/>
            </a:pPr>
            <a:r>
              <a:rPr lang="en-US" smtClean="0"/>
              <a:t>RFT to ACT	</a:t>
            </a:r>
          </a:p>
        </p:txBody>
      </p:sp>
      <p:sp>
        <p:nvSpPr>
          <p:cNvPr id="71682" name="Rectangle 2"/>
          <p:cNvSpPr>
            <a:spLocks noGrp="1" noChangeArrowheads="1"/>
          </p:cNvSpPr>
          <p:nvPr>
            <p:ph type="body" idx="1"/>
          </p:nvPr>
        </p:nvSpPr>
        <p:spPr/>
        <p:txBody>
          <a:bodyPr/>
          <a:lstStyle/>
          <a:p>
            <a:pPr eaLnBrk="1" hangingPunct="1">
              <a:buFontTx/>
              <a:buBlip>
                <a:blip r:embed="rId2"/>
              </a:buBlip>
              <a:defRPr/>
            </a:pPr>
            <a:r>
              <a:rPr lang="en-US" smtClean="0"/>
              <a:t>aim is not to argue or try to impart more rules</a:t>
            </a:r>
          </a:p>
          <a:p>
            <a:pPr eaLnBrk="1" hangingPunct="1">
              <a:buFontTx/>
              <a:buBlip>
                <a:blip r:embed="rId2"/>
              </a:buBlip>
              <a:defRPr/>
            </a:pPr>
            <a:r>
              <a:rPr lang="en-US" smtClean="0"/>
              <a:t>aim is to undermine excessive rule control so the client can come into contact with natural and social reinforcers </a:t>
            </a:r>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p:txBody>
          <a:bodyPr/>
          <a:lstStyle/>
          <a:p>
            <a:pPr marL="407988" indent="0" eaLnBrk="1" hangingPunct="1">
              <a:defRPr/>
            </a:pPr>
            <a:r>
              <a:rPr lang="en-US" smtClean="0"/>
              <a:t>RFT to ACT	</a:t>
            </a:r>
          </a:p>
        </p:txBody>
      </p:sp>
      <p:sp>
        <p:nvSpPr>
          <p:cNvPr id="72706" name="Rectangle 2"/>
          <p:cNvSpPr>
            <a:spLocks noGrp="1" noChangeArrowheads="1"/>
          </p:cNvSpPr>
          <p:nvPr>
            <p:ph type="body" idx="1"/>
          </p:nvPr>
        </p:nvSpPr>
        <p:spPr/>
        <p:txBody>
          <a:bodyPr/>
          <a:lstStyle/>
          <a:p>
            <a:pPr eaLnBrk="1" hangingPunct="1">
              <a:buFontTx/>
              <a:buBlip>
                <a:blip r:embed="rId2"/>
              </a:buBlip>
              <a:defRPr/>
            </a:pPr>
            <a:r>
              <a:rPr lang="en-US" smtClean="0"/>
              <a:t>focus is on motivative augmental control</a:t>
            </a:r>
          </a:p>
          <a:p>
            <a:pPr eaLnBrk="1" hangingPunct="1">
              <a:buFontTx/>
              <a:buBlip>
                <a:blip r:embed="rId2"/>
              </a:buBlip>
              <a:defRPr/>
            </a:pPr>
            <a:r>
              <a:rPr lang="en-US" smtClean="0"/>
              <a:t>promoting adaptive rules</a:t>
            </a:r>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p:txBody>
          <a:bodyPr/>
          <a:lstStyle/>
          <a:p>
            <a:pPr marL="407988" indent="0" eaLnBrk="1" hangingPunct="1">
              <a:defRPr/>
            </a:pPr>
            <a:r>
              <a:rPr lang="en-US" smtClean="0"/>
              <a:t>RFT to ACT	</a:t>
            </a:r>
          </a:p>
        </p:txBody>
      </p:sp>
      <p:sp>
        <p:nvSpPr>
          <p:cNvPr id="73730" name="Rectangle 2"/>
          <p:cNvSpPr>
            <a:spLocks noGrp="1" noChangeArrowheads="1"/>
          </p:cNvSpPr>
          <p:nvPr>
            <p:ph type="body" idx="1"/>
          </p:nvPr>
        </p:nvSpPr>
        <p:spPr/>
        <p:txBody>
          <a:bodyPr/>
          <a:lstStyle/>
          <a:p>
            <a:pPr eaLnBrk="1" hangingPunct="1">
              <a:buFontTx/>
              <a:buBlip>
                <a:blip r:embed="rId2"/>
              </a:buBlip>
              <a:defRPr/>
            </a:pPr>
            <a:r>
              <a:rPr lang="en-US" smtClean="0"/>
              <a:t>acting in accordance with values involves rules</a:t>
            </a:r>
          </a:p>
          <a:p>
            <a:pPr eaLnBrk="1" hangingPunct="1">
              <a:buFontTx/>
              <a:buBlip>
                <a:blip r:embed="rId2"/>
              </a:buBlip>
              <a:defRPr/>
            </a:pPr>
            <a:r>
              <a:rPr lang="en-US" smtClean="0"/>
              <a:t>ACT is not against rule following behaviour</a:t>
            </a:r>
          </a:p>
          <a:p>
            <a:pPr marL="876300" lvl="1" eaLnBrk="1" hangingPunct="1">
              <a:buFontTx/>
              <a:buBlip>
                <a:blip r:embed="rId2"/>
              </a:buBlip>
              <a:defRPr/>
            </a:pPr>
            <a:r>
              <a:rPr lang="en-US" smtClean="0"/>
              <a:t>suggests that we respond to rules in a more flexible way, and that we track rules that tend to make future psychological flexibility more likely</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marL="407988" indent="0" eaLnBrk="1" hangingPunct="1">
              <a:defRPr/>
            </a:pPr>
            <a:r>
              <a:rPr lang="en-US" smtClean="0"/>
              <a:t>What are rules?</a:t>
            </a:r>
          </a:p>
        </p:txBody>
      </p:sp>
      <p:sp>
        <p:nvSpPr>
          <p:cNvPr id="23554" name="Rectangle 2"/>
          <p:cNvSpPr>
            <a:spLocks noGrp="1" noChangeArrowheads="1"/>
          </p:cNvSpPr>
          <p:nvPr>
            <p:ph type="body" idx="1"/>
          </p:nvPr>
        </p:nvSpPr>
        <p:spPr/>
        <p:txBody>
          <a:bodyPr/>
          <a:lstStyle/>
          <a:p>
            <a:pPr eaLnBrk="1" hangingPunct="1">
              <a:buFontTx/>
              <a:buBlip>
                <a:blip r:embed="rId3"/>
              </a:buBlip>
              <a:defRPr/>
            </a:pPr>
            <a:r>
              <a:rPr lang="en-US" smtClean="0"/>
              <a:t>you know this!</a:t>
            </a:r>
          </a:p>
          <a:p>
            <a:pPr eaLnBrk="1" hangingPunct="1">
              <a:buFontTx/>
              <a:buBlip>
                <a:blip r:embed="rId3"/>
              </a:buBlip>
              <a:defRPr/>
            </a:pPr>
            <a:r>
              <a:rPr lang="en-US" smtClean="0"/>
              <a:t>its happening right now.....</a:t>
            </a:r>
          </a:p>
        </p:txBody>
      </p:sp>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body" idx="1"/>
          </p:nvPr>
        </p:nvSpPr>
        <p:spPr/>
        <p:txBody>
          <a:bodyPr/>
          <a:lstStyle/>
          <a:p>
            <a:pPr marL="1765300" lvl="3" eaLnBrk="1" hangingPunct="1">
              <a:buFontTx/>
              <a:buBlip>
                <a:blip r:embed="rId2"/>
              </a:buBlip>
              <a:defRPr/>
            </a:pPr>
            <a:r>
              <a:rPr lang="ja-JP" altLang="en-US" smtClean="0">
                <a:latin typeface="Arial"/>
              </a:rPr>
              <a:t>“</a:t>
            </a:r>
            <a:r>
              <a:rPr lang="en-US" smtClean="0"/>
              <a:t>RFT is a contextual theory, and contexts are the focus of clinical interventions in ACT</a:t>
            </a:r>
            <a:r>
              <a:rPr lang="ja-JP" altLang="en-US" smtClean="0">
                <a:latin typeface="Arial"/>
              </a:rPr>
              <a:t>”</a:t>
            </a:r>
            <a:endParaRPr lang="en-US" smtClean="0"/>
          </a:p>
          <a:p>
            <a:pPr marL="1765300" lvl="3" eaLnBrk="1" hangingPunct="1">
              <a:buFontTx/>
              <a:buBlip>
                <a:blip r:embed="rId2"/>
              </a:buBlip>
              <a:defRPr/>
            </a:pPr>
            <a:r>
              <a:rPr lang="ja-JP" altLang="en-US" smtClean="0">
                <a:latin typeface="Arial"/>
              </a:rPr>
              <a:t>“</a:t>
            </a:r>
            <a:r>
              <a:rPr lang="en-US" smtClean="0"/>
              <a:t>The ultimate goal of ACT is to bring verbal cognitive processes under better contextual control and to have the client spend more time in contact with the positive consequences of his or her actions immediately in the present as part of a valued life path</a:t>
            </a:r>
            <a:r>
              <a:rPr lang="ja-JP" altLang="en-US" smtClean="0">
                <a:latin typeface="Arial"/>
              </a:rPr>
              <a:t>”</a:t>
            </a:r>
            <a:endParaRPr lang="en-US" smtClean="0"/>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marL="407988" indent="0" eaLnBrk="1" hangingPunct="1">
              <a:defRPr/>
            </a:pPr>
            <a:r>
              <a:rPr lang="en-US" smtClean="0"/>
              <a:t>RFT basics</a:t>
            </a:r>
          </a:p>
        </p:txBody>
      </p:sp>
      <p:sp>
        <p:nvSpPr>
          <p:cNvPr id="26626" name="Rectangle 2"/>
          <p:cNvSpPr>
            <a:spLocks noGrp="1" noChangeArrowheads="1"/>
          </p:cNvSpPr>
          <p:nvPr>
            <p:ph type="body" idx="1"/>
          </p:nvPr>
        </p:nvSpPr>
        <p:spPr/>
        <p:txBody>
          <a:bodyPr/>
          <a:lstStyle/>
          <a:p>
            <a:pPr eaLnBrk="1" hangingPunct="1">
              <a:buFontTx/>
              <a:buBlip>
                <a:blip r:embed="rId3"/>
              </a:buBlip>
              <a:defRPr/>
            </a:pPr>
            <a:r>
              <a:rPr lang="en-US" smtClean="0"/>
              <a:t>a behaviour analytic approach to language and cognitive functioning</a:t>
            </a:r>
          </a:p>
          <a:p>
            <a:pPr eaLnBrk="1" hangingPunct="1">
              <a:buFontTx/>
              <a:buBlip>
                <a:blip r:embed="rId3"/>
              </a:buBlip>
              <a:defRPr/>
            </a:pPr>
            <a:r>
              <a:rPr lang="en-US" smtClean="0"/>
              <a:t>it explains these phenomena as arbitrarily applicable relational responding (relational framing)</a:t>
            </a:r>
          </a:p>
          <a:p>
            <a:pPr eaLnBrk="1" hangingPunct="1">
              <a:buFontTx/>
              <a:buBlip>
                <a:blip r:embed="rId3"/>
              </a:buBlip>
              <a:defRPr/>
            </a:pPr>
            <a:r>
              <a:rPr lang="en-US" smtClean="0"/>
              <a:t>verbally able humans can respond to:</a:t>
            </a:r>
          </a:p>
          <a:p>
            <a:pPr marL="876300" lvl="1" eaLnBrk="1" hangingPunct="1">
              <a:buFontTx/>
              <a:buBlip>
                <a:blip r:embed="rId3"/>
              </a:buBlip>
              <a:defRPr/>
            </a:pPr>
            <a:r>
              <a:rPr lang="en-US" smtClean="0"/>
              <a:t>formal/physical relations between objects</a:t>
            </a:r>
          </a:p>
          <a:p>
            <a:pPr marL="876300" lvl="1" eaLnBrk="1" hangingPunct="1">
              <a:buFontTx/>
              <a:buBlip>
                <a:blip r:embed="rId3"/>
              </a:buBlip>
              <a:defRPr/>
            </a:pPr>
            <a:r>
              <a:rPr lang="en-US" smtClean="0"/>
              <a:t>arbitrary contextual and social cues</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pPr marL="407988" indent="0" eaLnBrk="1" hangingPunct="1">
              <a:defRPr/>
            </a:pPr>
            <a:r>
              <a:rPr lang="en-US" smtClean="0"/>
              <a:t>Reminders</a:t>
            </a:r>
          </a:p>
        </p:txBody>
      </p:sp>
      <p:sp>
        <p:nvSpPr>
          <p:cNvPr id="28674" name="Rectangle 2"/>
          <p:cNvSpPr>
            <a:spLocks noGrp="1" noChangeArrowheads="1"/>
          </p:cNvSpPr>
          <p:nvPr>
            <p:ph type="body" idx="1"/>
          </p:nvPr>
        </p:nvSpPr>
        <p:spPr/>
        <p:txBody>
          <a:bodyPr/>
          <a:lstStyle/>
          <a:p>
            <a:pPr eaLnBrk="1" hangingPunct="1">
              <a:buFontTx/>
              <a:buBlip>
                <a:blip r:embed="rId3"/>
              </a:buBlip>
              <a:defRPr/>
            </a:pPr>
            <a:r>
              <a:rPr lang="en-US" smtClean="0"/>
              <a:t>we have a learning history - both direct and derived</a:t>
            </a:r>
          </a:p>
          <a:p>
            <a:pPr eaLnBrk="1" hangingPunct="1">
              <a:buFontTx/>
              <a:buBlip>
                <a:blip r:embed="rId3"/>
              </a:buBlip>
              <a:defRPr/>
            </a:pPr>
            <a:r>
              <a:rPr lang="en-US" smtClean="0"/>
              <a:t>importance of context - contexts are the focus of clinical interventions in ACT</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marL="407988" indent="0" eaLnBrk="1" hangingPunct="1">
              <a:defRPr/>
            </a:pPr>
            <a:r>
              <a:rPr lang="en-US" smtClean="0"/>
              <a:t>Self &amp; Other</a:t>
            </a:r>
          </a:p>
        </p:txBody>
      </p:sp>
      <p:sp>
        <p:nvSpPr>
          <p:cNvPr id="30722" name="Rectangle 2"/>
          <p:cNvSpPr>
            <a:spLocks noGrp="1" noChangeArrowheads="1"/>
          </p:cNvSpPr>
          <p:nvPr>
            <p:ph type="body" idx="1"/>
          </p:nvPr>
        </p:nvSpPr>
        <p:spPr/>
        <p:txBody>
          <a:bodyPr/>
          <a:lstStyle/>
          <a:p>
            <a:pPr eaLnBrk="1" hangingPunct="1">
              <a:buFontTx/>
              <a:buBlip>
                <a:blip r:embed="rId2"/>
              </a:buBlip>
              <a:defRPr/>
            </a:pPr>
            <a:r>
              <a:rPr lang="en-US" dirty="0" smtClean="0"/>
              <a:t>Rules provided by other people - socially mediated</a:t>
            </a:r>
          </a:p>
          <a:p>
            <a:pPr eaLnBrk="1" hangingPunct="1">
              <a:buFontTx/>
              <a:buBlip>
                <a:blip r:embed="rId2"/>
              </a:buBlip>
              <a:defRPr/>
            </a:pPr>
            <a:r>
              <a:rPr lang="en-US" dirty="0" smtClean="0"/>
              <a:t>Self-rules</a:t>
            </a:r>
          </a:p>
          <a:p>
            <a:pPr eaLnBrk="1" hangingPunct="1">
              <a:buFontTx/>
              <a:buBlip>
                <a:blip r:embed="rId2"/>
              </a:buBlip>
              <a:defRPr/>
            </a:pPr>
            <a:endParaRPr lang="en-US" dirty="0" smtClean="0"/>
          </a:p>
          <a:p>
            <a:pPr eaLnBrk="1" hangingPunct="1">
              <a:buFontTx/>
              <a:buBlip>
                <a:blip r:embed="rId2"/>
              </a:buBlip>
              <a:defRPr/>
            </a:pPr>
            <a:endParaRPr lang="en-US" dirty="0" smtClean="0"/>
          </a:p>
          <a:p>
            <a:pPr eaLnBrk="1" hangingPunct="1">
              <a:buFontTx/>
              <a:buBlip>
                <a:blip r:embed="rId2"/>
              </a:buBlip>
              <a:defRPr/>
            </a:pPr>
            <a:endParaRPr lang="en-US" dirty="0" smtClean="0"/>
          </a:p>
          <a:p>
            <a:pPr marL="0" indent="0" eaLnBrk="1" hangingPunct="1">
              <a:buFontTx/>
              <a:buNone/>
              <a:defRPr/>
            </a:pPr>
            <a:endParaRPr lang="en-US" dirty="0" smtClean="0"/>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marL="407988" indent="0" eaLnBrk="1" hangingPunct="1">
              <a:defRPr/>
            </a:pPr>
            <a:r>
              <a:rPr lang="en-US" smtClean="0"/>
              <a:t>3 kinds of RGB</a:t>
            </a:r>
          </a:p>
        </p:txBody>
      </p:sp>
      <p:sp>
        <p:nvSpPr>
          <p:cNvPr id="31746" name="Rectangle 2"/>
          <p:cNvSpPr>
            <a:spLocks noGrp="1" noChangeArrowheads="1"/>
          </p:cNvSpPr>
          <p:nvPr>
            <p:ph type="body" idx="1"/>
          </p:nvPr>
        </p:nvSpPr>
        <p:spPr/>
        <p:txBody>
          <a:bodyPr/>
          <a:lstStyle/>
          <a:p>
            <a:pPr eaLnBrk="1" hangingPunct="1">
              <a:buFontTx/>
              <a:buBlip>
                <a:blip r:embed="rId2"/>
              </a:buBlip>
              <a:defRPr/>
            </a:pPr>
            <a:r>
              <a:rPr lang="en-US" smtClean="0"/>
              <a:t>rule governed behaviour is the essential human behaviour</a:t>
            </a:r>
          </a:p>
          <a:p>
            <a:pPr eaLnBrk="1" hangingPunct="1">
              <a:buFontTx/>
              <a:buBlip>
                <a:blip r:embed="rId2"/>
              </a:buBlip>
              <a:defRPr/>
            </a:pPr>
            <a:r>
              <a:rPr lang="en-US" b="1" smtClean="0"/>
              <a:t>pliance</a:t>
            </a:r>
            <a:r>
              <a:rPr lang="en-US" smtClean="0"/>
              <a:t> (simple)</a:t>
            </a:r>
          </a:p>
          <a:p>
            <a:pPr eaLnBrk="1" hangingPunct="1">
              <a:buFontTx/>
              <a:buBlip>
                <a:blip r:embed="rId2"/>
              </a:buBlip>
              <a:defRPr/>
            </a:pPr>
            <a:r>
              <a:rPr lang="en-US" b="1" smtClean="0"/>
              <a:t>tracking</a:t>
            </a:r>
          </a:p>
          <a:p>
            <a:pPr eaLnBrk="1" hangingPunct="1">
              <a:buFontTx/>
              <a:buBlip>
                <a:blip r:embed="rId2"/>
              </a:buBlip>
              <a:defRPr/>
            </a:pPr>
            <a:r>
              <a:rPr lang="en-US" b="1" smtClean="0"/>
              <a:t>augmenting</a:t>
            </a:r>
            <a:r>
              <a:rPr lang="en-US" smtClean="0"/>
              <a:t> (complex)</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marL="407988" indent="0" eaLnBrk="1" hangingPunct="1">
              <a:defRPr/>
            </a:pPr>
            <a:r>
              <a:rPr lang="en-US" smtClean="0"/>
              <a:t>Pliance</a:t>
            </a:r>
          </a:p>
        </p:txBody>
      </p:sp>
      <p:sp>
        <p:nvSpPr>
          <p:cNvPr id="32770" name="Rectangle 2"/>
          <p:cNvSpPr>
            <a:spLocks noGrp="1" noChangeArrowheads="1"/>
          </p:cNvSpPr>
          <p:nvPr>
            <p:ph type="body" idx="1"/>
          </p:nvPr>
        </p:nvSpPr>
        <p:spPr>
          <a:xfrm>
            <a:off x="533400" y="2070100"/>
            <a:ext cx="6350000" cy="7150100"/>
          </a:xfrm>
        </p:spPr>
        <p:txBody>
          <a:bodyPr/>
          <a:lstStyle/>
          <a:p>
            <a:pPr eaLnBrk="1" hangingPunct="1">
              <a:buFontTx/>
              <a:buBlip>
                <a:blip r:embed="rId2"/>
              </a:buBlip>
              <a:defRPr/>
            </a:pPr>
            <a:r>
              <a:rPr lang="en-US" sz="3400" smtClean="0"/>
              <a:t>following a rule in order to please or displease someone</a:t>
            </a:r>
          </a:p>
          <a:p>
            <a:pPr eaLnBrk="1" hangingPunct="1">
              <a:spcBef>
                <a:spcPts val="3100"/>
              </a:spcBef>
              <a:buFontTx/>
              <a:buBlip>
                <a:blip r:embed="rId2"/>
              </a:buBlip>
              <a:defRPr/>
            </a:pPr>
            <a:r>
              <a:rPr lang="en-US" sz="3400" smtClean="0"/>
              <a:t>socially monitored</a:t>
            </a:r>
          </a:p>
          <a:p>
            <a:pPr eaLnBrk="1" hangingPunct="1">
              <a:spcBef>
                <a:spcPts val="3100"/>
              </a:spcBef>
              <a:buFontTx/>
              <a:buBlip>
                <a:blip r:embed="rId2"/>
              </a:buBlip>
              <a:defRPr/>
            </a:pPr>
            <a:r>
              <a:rPr lang="en-US" sz="3400" smtClean="0"/>
              <a:t>e.g. self-rules: </a:t>
            </a:r>
            <a:r>
              <a:rPr lang="ja-JP" altLang="en-US" sz="3400" smtClean="0">
                <a:latin typeface="Arial"/>
              </a:rPr>
              <a:t>“</a:t>
            </a:r>
            <a:r>
              <a:rPr lang="en-US" sz="3400" smtClean="0"/>
              <a:t>if I agree, he will approve of me</a:t>
            </a:r>
            <a:r>
              <a:rPr lang="ja-JP" altLang="en-US" sz="3400" smtClean="0">
                <a:latin typeface="Arial"/>
              </a:rPr>
              <a:t>”</a:t>
            </a:r>
            <a:endParaRPr lang="en-US" sz="3400" smtClean="0"/>
          </a:p>
          <a:p>
            <a:pPr eaLnBrk="1" hangingPunct="1">
              <a:spcBef>
                <a:spcPts val="3100"/>
              </a:spcBef>
              <a:buFontTx/>
              <a:buBlip>
                <a:blip r:embed="rId2"/>
              </a:buBlip>
              <a:defRPr/>
            </a:pPr>
            <a:r>
              <a:rPr lang="en-US" sz="3400" smtClean="0"/>
              <a:t>wear your coat!</a:t>
            </a:r>
          </a:p>
          <a:p>
            <a:pPr eaLnBrk="1" hangingPunct="1">
              <a:spcBef>
                <a:spcPts val="3100"/>
              </a:spcBef>
              <a:buFontTx/>
              <a:buBlip>
                <a:blip r:embed="rId2"/>
              </a:buBlip>
              <a:defRPr/>
            </a:pPr>
            <a:r>
              <a:rPr lang="en-US" sz="3400" smtClean="0"/>
              <a:t>following rules to please others</a:t>
            </a:r>
          </a:p>
          <a:p>
            <a:pPr eaLnBrk="1" hangingPunct="1">
              <a:spcBef>
                <a:spcPts val="3100"/>
              </a:spcBef>
              <a:buFontTx/>
              <a:buBlip>
                <a:blip r:embed="rId2"/>
              </a:buBlip>
              <a:defRPr/>
            </a:pPr>
            <a:r>
              <a:rPr lang="en-US" sz="3400" smtClean="0"/>
              <a:t>I need to do what I am told</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00" y="1930400"/>
            <a:ext cx="53213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Subtitle">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Vertical">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Vertical">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6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6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6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hoto - 3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3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 To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hoto - 2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2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2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Horizontal">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Horizontal">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Big">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Horizontal Big">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Horizontal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4 Up">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4 U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Bullets &amp; Photo">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lt">
  <a:themeElements>
    <a:clrScheme name="">
      <a:dk1>
        <a:srgbClr val="4A7594"/>
      </a:dk1>
      <a:lt1>
        <a:srgbClr val="B58A6B"/>
      </a:lt1>
      <a:dk2>
        <a:srgbClr val="000000"/>
      </a:dk2>
      <a:lt2>
        <a:srgbClr val="000000"/>
      </a:lt2>
      <a:accent1>
        <a:srgbClr val="FFFFFF"/>
      </a:accent1>
      <a:accent2>
        <a:srgbClr val="333399"/>
      </a:accent2>
      <a:accent3>
        <a:srgbClr val="D7C4BA"/>
      </a:accent3>
      <a:accent4>
        <a:srgbClr val="3E637E"/>
      </a:accent4>
      <a:accent5>
        <a:srgbClr val="FFFFFF"/>
      </a:accent5>
      <a:accent6>
        <a:srgbClr val="2D2D8A"/>
      </a:accent6>
      <a:hlink>
        <a:srgbClr val="009999"/>
      </a:hlink>
      <a:folHlink>
        <a:srgbClr val="99CC00"/>
      </a:folHlink>
    </a:clrScheme>
    <a:fontScheme name="Title - Center Alt">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 Center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2 Column">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Big">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Photo - Big">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Center">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TotalTime>
  <Pages>0</Pages>
  <Words>1405</Words>
  <Characters>0</Characters>
  <Application>Microsoft Macintosh PowerPoint</Application>
  <PresentationFormat>Custom</PresentationFormat>
  <Lines>0</Lines>
  <Paragraphs>179</Paragraphs>
  <Slides>40</Slides>
  <Notes>13</Notes>
  <HiddenSlides>0</HiddenSlides>
  <MMClips>0</MMClips>
  <ScaleCrop>false</ScaleCrop>
  <HeadingPairs>
    <vt:vector size="6" baseType="variant">
      <vt:variant>
        <vt:lpstr>Fonts Used</vt:lpstr>
      </vt:variant>
      <vt:variant>
        <vt:i4>9</vt:i4>
      </vt:variant>
      <vt:variant>
        <vt:lpstr>Theme</vt:lpstr>
      </vt:variant>
      <vt:variant>
        <vt:i4>19</vt:i4>
      </vt:variant>
      <vt:variant>
        <vt:lpstr>Slide Titles</vt:lpstr>
      </vt:variant>
      <vt:variant>
        <vt:i4>40</vt:i4>
      </vt:variant>
    </vt:vector>
  </HeadingPairs>
  <TitlesOfParts>
    <vt:vector size="68" baseType="lpstr">
      <vt:lpstr>Helvetica Neue Bold Condensed</vt:lpstr>
      <vt:lpstr>ヒラギノ角ゴ ProN W6</vt:lpstr>
      <vt:lpstr>Arial</vt:lpstr>
      <vt:lpstr>ＭＳ Ｐゴシック</vt:lpstr>
      <vt:lpstr>Helvetica Neue Light</vt:lpstr>
      <vt:lpstr>ヒラギノ角ゴ ProN W3</vt:lpstr>
      <vt:lpstr>Helvetica Neue</vt:lpstr>
      <vt:lpstr>Helvetica Neue Medium</vt:lpstr>
      <vt:lpstr>Lucida Grande</vt:lpstr>
      <vt:lpstr>Title &amp; Subtitle</vt:lpstr>
      <vt:lpstr>Blank</vt:lpstr>
      <vt:lpstr>Title &amp; Bullets</vt:lpstr>
      <vt:lpstr>Title, Bullets &amp; Photo</vt:lpstr>
      <vt:lpstr>Title - Center Alt</vt:lpstr>
      <vt:lpstr>Title &amp; Bullets - 2 Column</vt:lpstr>
      <vt:lpstr>Photo - Big</vt:lpstr>
      <vt:lpstr>Title - Center</vt:lpstr>
      <vt:lpstr>Bullets</vt:lpstr>
      <vt:lpstr>Title &amp; Bullets - Right</vt:lpstr>
      <vt:lpstr>Title &amp; Bullets - Left</vt:lpstr>
      <vt:lpstr>Photo - Vertical</vt:lpstr>
      <vt:lpstr>Photo - 6 Up</vt:lpstr>
      <vt:lpstr>Photo - 3 Up</vt:lpstr>
      <vt:lpstr>Title - Top</vt:lpstr>
      <vt:lpstr>Photo - 2 Up</vt:lpstr>
      <vt:lpstr>Photo - Horizontal</vt:lpstr>
      <vt:lpstr>Photo - Horizontal Big</vt:lpstr>
      <vt:lpstr>Photo - 4 Up</vt:lpstr>
      <vt:lpstr>RGB in Clinical Practice</vt:lpstr>
      <vt:lpstr>PowerPoint Presentation</vt:lpstr>
      <vt:lpstr>PowerPoint Presentation</vt:lpstr>
      <vt:lpstr>What are rules?</vt:lpstr>
      <vt:lpstr>RFT basics</vt:lpstr>
      <vt:lpstr>Reminders</vt:lpstr>
      <vt:lpstr>Self &amp; Other</vt:lpstr>
      <vt:lpstr>3 kinds of RGB</vt:lpstr>
      <vt:lpstr>Pliance</vt:lpstr>
      <vt:lpstr>Pliance</vt:lpstr>
      <vt:lpstr>Pliance</vt:lpstr>
      <vt:lpstr>Pliance in therapy</vt:lpstr>
      <vt:lpstr>If the map doesn’t agree with the ground, the map is wrong</vt:lpstr>
      <vt:lpstr>Tracking (tracking a rule)</vt:lpstr>
      <vt:lpstr>Tracking</vt:lpstr>
      <vt:lpstr>Tracking</vt:lpstr>
      <vt:lpstr>Tracking in therapy</vt:lpstr>
      <vt:lpstr>Curious?</vt:lpstr>
      <vt:lpstr>Augmenting </vt:lpstr>
      <vt:lpstr>Augmenting</vt:lpstr>
      <vt:lpstr>Augmenting</vt:lpstr>
      <vt:lpstr>Augmenting</vt:lpstr>
      <vt:lpstr>Augmenting in therapy</vt:lpstr>
      <vt:lpstr>Summary</vt:lpstr>
      <vt:lpstr>Rules for flexibility </vt:lpstr>
      <vt:lpstr>Rules understood, not followed...</vt:lpstr>
      <vt:lpstr>Don’t have the skills required to follow the rule</vt:lpstr>
      <vt:lpstr>Credibility of the speaker</vt:lpstr>
      <vt:lpstr>authority and ability to mediate reinforcement</vt:lpstr>
      <vt:lpstr>plausibility of the rule</vt:lpstr>
      <vt:lpstr>asked to do something that doesn’t fit with values</vt:lpstr>
      <vt:lpstr>RFT and Persuasion</vt:lpstr>
      <vt:lpstr>Nobody likes to be told what to do</vt:lpstr>
      <vt:lpstr>Verbal relations are only amplified by verbal attack</vt:lpstr>
      <vt:lpstr>verbal rules often induce insensitivity to direct consequences</vt:lpstr>
      <vt:lpstr>Change verbal relations by adding new ones</vt:lpstr>
      <vt:lpstr>RFT to ACT </vt:lpstr>
      <vt:lpstr>RFT to ACT </vt:lpstr>
      <vt:lpstr>RFT to ACT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RGB in Clinical Practice</dc:title>
  <dc:subject/>
  <dc:creator/>
  <cp:keywords/>
  <dc:description/>
  <cp:lastModifiedBy>James Duguid</cp:lastModifiedBy>
  <cp:revision>4</cp:revision>
  <dcterms:modified xsi:type="dcterms:W3CDTF">2012-12-06T09:39:45Z</dcterms:modified>
</cp:coreProperties>
</file>